
<file path=[Content_Types].xml><?xml version="1.0" encoding="utf-8"?>
<Types xmlns="http://schemas.openxmlformats.org/package/2006/content-types">
  <Default Extension="tmp" ContentType="image/png"/>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Ex2.xml" ContentType="application/vnd.ms-office.chartex+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 id="2147483688" r:id="rId2"/>
    <p:sldMasterId id="2147483676" r:id="rId3"/>
  </p:sldMasterIdLst>
  <p:notesMasterIdLst>
    <p:notesMasterId r:id="rId40"/>
  </p:notesMasterIdLst>
  <p:sldIdLst>
    <p:sldId id="548" r:id="rId4"/>
    <p:sldId id="607" r:id="rId5"/>
    <p:sldId id="603" r:id="rId6"/>
    <p:sldId id="599" r:id="rId7"/>
    <p:sldId id="633" r:id="rId8"/>
    <p:sldId id="1131" r:id="rId9"/>
    <p:sldId id="629" r:id="rId10"/>
    <p:sldId id="631" r:id="rId11"/>
    <p:sldId id="1144" r:id="rId12"/>
    <p:sldId id="646" r:id="rId13"/>
    <p:sldId id="600" r:id="rId14"/>
    <p:sldId id="632" r:id="rId15"/>
    <p:sldId id="647" r:id="rId16"/>
    <p:sldId id="620" r:id="rId17"/>
    <p:sldId id="654" r:id="rId18"/>
    <p:sldId id="649" r:id="rId19"/>
    <p:sldId id="1137" r:id="rId20"/>
    <p:sldId id="659" r:id="rId21"/>
    <p:sldId id="648" r:id="rId22"/>
    <p:sldId id="653" r:id="rId23"/>
    <p:sldId id="1148" r:id="rId24"/>
    <p:sldId id="262" r:id="rId25"/>
    <p:sldId id="1160" r:id="rId26"/>
    <p:sldId id="657" r:id="rId27"/>
    <p:sldId id="656" r:id="rId28"/>
    <p:sldId id="1161" r:id="rId29"/>
    <p:sldId id="1162" r:id="rId30"/>
    <p:sldId id="1163" r:id="rId31"/>
    <p:sldId id="1164" r:id="rId32"/>
    <p:sldId id="1133" r:id="rId33"/>
    <p:sldId id="650" r:id="rId34"/>
    <p:sldId id="1138" r:id="rId35"/>
    <p:sldId id="1141" r:id="rId36"/>
    <p:sldId id="1142" r:id="rId37"/>
    <p:sldId id="1143" r:id="rId38"/>
    <p:sldId id="1165"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ckground and B cell atlas" id="{69BAD7AC-1536-4FB2-80BD-31807C31D8BA}">
          <p14:sldIdLst>
            <p14:sldId id="548"/>
            <p14:sldId id="607"/>
            <p14:sldId id="603"/>
            <p14:sldId id="599"/>
            <p14:sldId id="633"/>
            <p14:sldId id="1131"/>
            <p14:sldId id="629"/>
          </p14:sldIdLst>
        </p14:section>
        <p14:section name="TLB define" id="{41F32726-2A8E-4A9E-9DA0-56E14132DF72}">
          <p14:sldIdLst>
            <p14:sldId id="631"/>
            <p14:sldId id="1144"/>
            <p14:sldId id="646"/>
            <p14:sldId id="600"/>
            <p14:sldId id="632"/>
          </p14:sldIdLst>
        </p14:section>
        <p14:section name="TLB subgrouping and characterizing" id="{ABC36C48-6DCC-4338-97BE-372193211E9C}">
          <p14:sldIdLst>
            <p14:sldId id="647"/>
            <p14:sldId id="620"/>
            <p14:sldId id="654"/>
            <p14:sldId id="649"/>
            <p14:sldId id="1137"/>
            <p14:sldId id="659"/>
            <p14:sldId id="648"/>
            <p14:sldId id="653"/>
          </p14:sldIdLst>
        </p14:section>
        <p14:section name="hypothesis" id="{763F79D1-C56C-4D47-843A-3B03C0CBE9F4}">
          <p14:sldIdLst>
            <p14:sldId id="1148"/>
            <p14:sldId id="262"/>
          </p14:sldIdLst>
        </p14:section>
        <p14:section name="SLE" id="{90116D71-6AF2-489D-ADB5-D85E9EDA93D5}">
          <p14:sldIdLst>
            <p14:sldId id="1160"/>
            <p14:sldId id="657"/>
            <p14:sldId id="656"/>
            <p14:sldId id="1161"/>
            <p14:sldId id="1162"/>
            <p14:sldId id="1163"/>
            <p14:sldId id="1164"/>
            <p14:sldId id="1133"/>
            <p14:sldId id="650"/>
            <p14:sldId id="1138"/>
            <p14:sldId id="1141"/>
            <p14:sldId id="1142"/>
            <p14:sldId id="1143"/>
          </p14:sldIdLst>
        </p14:section>
        <p14:section name="总结" id="{96B95A67-7045-4F09-9D7C-A75D0DDFE6E8}">
          <p14:sldIdLst>
            <p14:sldId id="116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i" initials="r" lastIdx="1" clrIdx="0">
    <p:extLst>
      <p:ext uri="{19B8F6BF-5375-455C-9EA6-DF929625EA0E}">
        <p15:presenceInfo xmlns:p15="http://schemas.microsoft.com/office/powerpoint/2012/main" userId="ru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193"/>
    <a:srgbClr val="70AD47"/>
    <a:srgbClr val="F4B183"/>
    <a:srgbClr val="FFD966"/>
    <a:srgbClr val="4472C4"/>
    <a:srgbClr val="E9EBF5"/>
    <a:srgbClr val="EAEFF7"/>
    <a:srgbClr val="E09689"/>
    <a:srgbClr val="FFFFFF"/>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11" autoAdjust="0"/>
    <p:restoredTop sz="90612" autoAdjust="0"/>
  </p:normalViewPr>
  <p:slideViewPr>
    <p:cSldViewPr snapToGrid="0">
      <p:cViewPr varScale="1">
        <p:scale>
          <a:sx n="103" d="100"/>
          <a:sy n="103" d="100"/>
        </p:scale>
        <p:origin x="1476" y="108"/>
      </p:cViewPr>
      <p:guideLst/>
    </p:cSldViewPr>
  </p:slideViewPr>
  <p:notesTextViewPr>
    <p:cViewPr>
      <p:scale>
        <a:sx n="1" d="1"/>
        <a:sy n="1" d="1"/>
      </p:scale>
      <p:origin x="0" y="0"/>
    </p:cViewPr>
  </p:notesTextViewPr>
  <p:sorterViewPr>
    <p:cViewPr varScale="1">
      <p:scale>
        <a:sx n="100" d="100"/>
        <a:sy n="100" d="100"/>
      </p:scale>
      <p:origin x="0" y="-284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rui\Desktop\data_source.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rui\Desktop\data_sourc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853689257300935E-2"/>
          <c:y val="0.27296420558926848"/>
          <c:w val="0.53343571775322363"/>
          <c:h val="0.46166148123623213"/>
        </c:manualLayout>
      </c:layout>
      <c:pieChart>
        <c:varyColors val="1"/>
        <c:ser>
          <c:idx val="0"/>
          <c:order val="0"/>
          <c:tx>
            <c:strRef>
              <c:f>Sheet1!$B$1</c:f>
              <c:strCache>
                <c:ptCount val="1"/>
                <c:pt idx="0">
                  <c:v>cell num</c:v>
                </c:pt>
              </c:strCache>
            </c:strRef>
          </c:tx>
          <c:explosion val="9"/>
          <c:dPt>
            <c:idx val="0"/>
            <c:bubble3D val="0"/>
            <c:explosion val="0"/>
            <c:spPr>
              <a:solidFill>
                <a:schemeClr val="accent6"/>
              </a:solidFill>
              <a:ln w="19050">
                <a:solidFill>
                  <a:schemeClr val="lt1"/>
                </a:solidFill>
              </a:ln>
              <a:effectLst/>
            </c:spPr>
            <c:extLst>
              <c:ext xmlns:c16="http://schemas.microsoft.com/office/drawing/2014/chart" uri="{C3380CC4-5D6E-409C-BE32-E72D297353CC}">
                <c16:uniqueId val="{00000001-8045-4E23-A844-AE7453B16434}"/>
              </c:ext>
            </c:extLst>
          </c:dPt>
          <c:dPt>
            <c:idx val="1"/>
            <c:bubble3D val="0"/>
            <c:explosion val="5"/>
            <c:spPr>
              <a:solidFill>
                <a:schemeClr val="accent2">
                  <a:lumMod val="75000"/>
                </a:schemeClr>
              </a:solidFill>
              <a:ln w="19050">
                <a:solidFill>
                  <a:schemeClr val="lt1"/>
                </a:solidFill>
              </a:ln>
              <a:effectLst/>
            </c:spPr>
            <c:extLst>
              <c:ext xmlns:c16="http://schemas.microsoft.com/office/drawing/2014/chart" uri="{C3380CC4-5D6E-409C-BE32-E72D297353CC}">
                <c16:uniqueId val="{00000002-8045-4E23-A844-AE7453B16434}"/>
              </c:ext>
            </c:extLst>
          </c:dPt>
          <c:dPt>
            <c:idx val="2"/>
            <c:bubble3D val="0"/>
            <c:explosion val="48"/>
            <c:spPr>
              <a:solidFill>
                <a:schemeClr val="accent1"/>
              </a:solidFill>
              <a:ln w="15875">
                <a:noFill/>
              </a:ln>
              <a:effectLst/>
            </c:spPr>
            <c:extLst>
              <c:ext xmlns:c16="http://schemas.microsoft.com/office/drawing/2014/chart" uri="{C3380CC4-5D6E-409C-BE32-E72D297353CC}">
                <c16:uniqueId val="{00000004-6813-4230-B051-4D3193CD58C1}"/>
              </c:ext>
            </c:extLst>
          </c:dPt>
          <c:dLbls>
            <c:dLbl>
              <c:idx val="0"/>
              <c:layout>
                <c:manualLayout>
                  <c:x val="0.16574742375861781"/>
                  <c:y val="2.0453361156798081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045-4E23-A844-AE7453B16434}"/>
                </c:ext>
              </c:extLst>
            </c:dLbl>
            <c:dLbl>
              <c:idx val="1"/>
              <c:layout>
                <c:manualLayout>
                  <c:x val="-0.20219657797237253"/>
                  <c:y val="6.7278121149026045E-3"/>
                </c:manualLayout>
              </c:layout>
              <c:tx>
                <c:rich>
                  <a:bodyPr/>
                  <a:lstStyle/>
                  <a:p>
                    <a:fld id="{33FAA9AC-F492-4AFC-90F9-719964BC02D1}" type="VALUE">
                      <a:rPr lang="en-US" altLang="zh-CN">
                        <a:solidFill>
                          <a:schemeClr val="bg1"/>
                        </a:solidFill>
                      </a:rPr>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045-4E23-A844-AE7453B16434}"/>
                </c:ext>
              </c:extLst>
            </c:dLbl>
            <c:dLbl>
              <c:idx val="2"/>
              <c:tx>
                <c:rich>
                  <a:bodyPr/>
                  <a:lstStyle/>
                  <a:p>
                    <a:fld id="{FE7C8530-2BCF-4EC4-97A7-4210ACEE9DBC}" type="VALUE">
                      <a:rPr lang="en-US" altLang="zh-CN">
                        <a:solidFill>
                          <a:schemeClr val="bg1"/>
                        </a:solidFill>
                      </a:rPr>
                      <a:pPr/>
                      <a:t>[值]</a:t>
                    </a:fld>
                    <a:endParaRPr lang="zh-CN" alt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6813-4230-B051-4D3193CD58C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healthy human</c:v>
                </c:pt>
                <c:pt idx="1">
                  <c:v>patients</c:v>
                </c:pt>
                <c:pt idx="2">
                  <c:v>mouse</c:v>
                </c:pt>
              </c:strCache>
            </c:strRef>
          </c:cat>
          <c:val>
            <c:numRef>
              <c:f>Sheet1!$B$2:$B$4</c:f>
              <c:numCache>
                <c:formatCode>General</c:formatCode>
                <c:ptCount val="3"/>
                <c:pt idx="0">
                  <c:v>312455</c:v>
                </c:pt>
                <c:pt idx="1">
                  <c:v>205826</c:v>
                </c:pt>
                <c:pt idx="2">
                  <c:v>87359</c:v>
                </c:pt>
              </c:numCache>
            </c:numRef>
          </c:val>
          <c:extLst>
            <c:ext xmlns:c16="http://schemas.microsoft.com/office/drawing/2014/chart" uri="{C3380CC4-5D6E-409C-BE32-E72D297353CC}">
              <c16:uniqueId val="{00000000-8045-4E23-A844-AE7453B16434}"/>
            </c:ext>
          </c:extLst>
        </c:ser>
        <c:dLbls>
          <c:showLegendKey val="0"/>
          <c:showVal val="0"/>
          <c:showCatName val="0"/>
          <c:showSerName val="0"/>
          <c:showPercent val="0"/>
          <c:showBubbleSize val="0"/>
          <c:showLeaderLines val="1"/>
        </c:dLbls>
        <c:firstSliceAng val="199"/>
      </c:pieChart>
      <c:spPr>
        <a:noFill/>
        <a:ln>
          <a:noFill/>
        </a:ln>
        <a:effectLst/>
      </c:spPr>
    </c:plotArea>
    <c:legend>
      <c:legendPos val="r"/>
      <c:layout>
        <c:manualLayout>
          <c:xMode val="edge"/>
          <c:yMode val="edge"/>
          <c:x val="0.3779190459232406"/>
          <c:y val="0.77374755476546708"/>
          <c:w val="0.53415032156285369"/>
          <c:h val="0.1497022610707844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plot!$G$2:$G$23</cx:f>
        <cx:lvl ptCount="22">
          <cx:pt idx="0">v1</cx:pt>
          <cx:pt idx="1">v1</cx:pt>
          <cx:pt idx="2">v1</cx:pt>
          <cx:pt idx="3">v1</cx:pt>
          <cx:pt idx="4">v1</cx:pt>
          <cx:pt idx="5">v1</cx:pt>
          <cx:pt idx="6">v1</cx:pt>
          <cx:pt idx="7">v1</cx:pt>
          <cx:pt idx="8">v1</cx:pt>
          <cx:pt idx="9">v2</cx:pt>
          <cx:pt idx="10">v2</cx:pt>
          <cx:pt idx="11">v3</cx:pt>
          <cx:pt idx="12">v3</cx:pt>
          <cx:pt idx="13">v3</cx:pt>
          <cx:pt idx="14">v3</cx:pt>
          <cx:pt idx="15">v3.1</cx:pt>
          <cx:pt idx="16">v3.1</cx:pt>
          <cx:pt idx="17">v3.1</cx:pt>
          <cx:pt idx="18">v3.1</cx:pt>
          <cx:pt idx="19">v3.1</cx:pt>
          <cx:pt idx="20">v3.1</cx:pt>
          <cx:pt idx="21">v3.1</cx:pt>
        </cx:lvl>
      </cx:strDim>
      <cx:numDim type="val">
        <cx:f>plot!$H$2:$H$23</cx:f>
        <cx:lvl ptCount="22" formatCode="G/通用格式">
          <cx:pt idx="0">0.65654120779377945</cx:pt>
          <cx:pt idx="1">0.4497751124437781</cx:pt>
          <cx:pt idx="2">0.4850746268656716</cx:pt>
          <cx:pt idx="3">0.52422270426608819</cx:pt>
          <cx:pt idx="4">0.43196544276457888</cx:pt>
          <cx:pt idx="5">0.45204642638973735</cx:pt>
          <cx:pt idx="6">0.55856936056968232</cx:pt>
          <cx:pt idx="7">0.54923499411533938</cx:pt>
          <cx:pt idx="8">0.51601806063212208</cx:pt>
          <cx:pt idx="9">0.44769085768143263</cx:pt>
          <cx:pt idx="10">0.56412809026049437</cx:pt>
          <cx:pt idx="11">0.83916083916083917</cx:pt>
          <cx:pt idx="12">1.076740578519938</cx:pt>
          <cx:pt idx="13">0.22870211549456831</cx:pt>
          <cx:pt idx="14">0.65746219592373445</cx:pt>
          <cx:pt idx="15">0.76213397513036496</cx:pt>
          <cx:pt idx="16">0.77937649880095927</cx:pt>
          <cx:pt idx="17">0.46677649643053271</cx:pt>
          <cx:pt idx="18">0.4469828656568165</cx:pt>
          <cx:pt idx="19">0.56768558951965065</cx:pt>
          <cx:pt idx="20">0.25330197213678307</cx:pt>
          <cx:pt idx="21">0.89695675387079543</cx:pt>
        </cx:lvl>
      </cx:numDim>
    </cx:data>
  </cx:chartData>
  <cx:chart>
    <cx:plotArea>
      <cx:plotAreaRegion>
        <cx:plotSurface>
          <cx:spPr>
            <a:noFill/>
            <a:ln>
              <a:noFill/>
            </a:ln>
          </cx:spPr>
        </cx:plotSurface>
        <cx:series layoutId="boxWhisker" uniqueId="{172752DD-5818-4D0F-AECE-7F5DEE5A4C9C}">
          <cx:tx>
            <cx:txData>
              <cx:f>plot!$H$1</cx:f>
              <cx:v>TLB/all(%)</cx:v>
            </cx:txData>
          </cx:tx>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plot!$J$2:$J$23</cx:f>
        <cx:lvl ptCount="22">
          <cx:pt idx="0">v1</cx:pt>
          <cx:pt idx="1">v1</cx:pt>
          <cx:pt idx="2">v1</cx:pt>
          <cx:pt idx="3">v1</cx:pt>
          <cx:pt idx="4">v1</cx:pt>
          <cx:pt idx="5">v1</cx:pt>
          <cx:pt idx="6">v1</cx:pt>
          <cx:pt idx="7">v1</cx:pt>
          <cx:pt idx="8">v1</cx:pt>
          <cx:pt idx="9">v2</cx:pt>
          <cx:pt idx="10">v2</cx:pt>
          <cx:pt idx="11">v3</cx:pt>
          <cx:pt idx="12">v3</cx:pt>
          <cx:pt idx="13">v3</cx:pt>
          <cx:pt idx="14">v3</cx:pt>
          <cx:pt idx="15">v3.1</cx:pt>
          <cx:pt idx="16">v3.1</cx:pt>
          <cx:pt idx="17">v3.1</cx:pt>
          <cx:pt idx="18">v3.1</cx:pt>
          <cx:pt idx="19">v3.1</cx:pt>
          <cx:pt idx="20">v3.1</cx:pt>
          <cx:pt idx="21">v3.1</cx:pt>
        </cx:lvl>
      </cx:strDim>
      <cx:numDim type="val">
        <cx:f>plot!$K$2:$K$23</cx:f>
        <cx:lvl ptCount="22" formatCode="G/通用格式">
          <cx:pt idx="0">4.9736419894567963</cx:pt>
          <cx:pt idx="1">3.4582132564841501</cx:pt>
          <cx:pt idx="2">6.3829787234042552</cx:pt>
          <cx:pt idx="3">4.1193181818181817</cx:pt>
          <cx:pt idx="4">4.8309178743961354</cx:pt>
          <cx:pt idx="5">4.534313725490196</cx:pt>
          <cx:pt idx="6">9.6708860759493671</cx:pt>
          <cx:pt idx="7">6.0518731988472618</cx:pt>
          <cx:pt idx="8">5.7623049219687879</cx:pt>
          <cx:pt idx="9">3.0595813204508859</cx:pt>
          <cx:pt idx="10">3.4979423868312756</cx:pt>
          <cx:pt idx="11">9.3352192362093351</cx:pt>
          <cx:pt idx="12">7.2259644825474592</cx:pt>
          <cx:pt idx="13">3.4883720930232558</cx:pt>
          <cx:pt idx="14">5.5555555555555554</cx:pt>
          <cx:pt idx="15">7.8431372549019605</cx:pt>
          <cx:pt idx="16">8.0495356037151709</cx:pt>
          <cx:pt idx="17">3.6956521739130435</cx:pt>
          <cx:pt idx="18">3.4883720930232558</cx:pt>
          <cx:pt idx="19">4.4142614601018675</cx:pt>
          <cx:pt idx="20">3.8997214484679668</cx:pt>
          <cx:pt idx="21">9.6330275229357802</cx:pt>
        </cx:lvl>
      </cx:numDim>
    </cx:data>
  </cx:chartData>
  <cx:chart>
    <cx:plotArea>
      <cx:plotAreaRegion>
        <cx:series layoutId="boxWhisker" uniqueId="{45450FD9-9ACF-486B-8505-FF3CC510DD0F}">
          <cx:tx>
            <cx:txData>
              <cx:f>plot!$K$1</cx:f>
              <cx:v>TLB/B(%)</cx:v>
            </cx:txData>
          </cx:tx>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E6378-A927-4EA6-9603-0E5C2F12A993}" type="datetimeFigureOut">
              <a:rPr lang="zh-CN" altLang="en-US" smtClean="0"/>
              <a:t>2021/3/23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8800-1360-48A8-B28C-7522D5AA18BE}" type="slidenum">
              <a:rPr lang="zh-CN" altLang="en-US" smtClean="0"/>
              <a:t>‹#›</a:t>
            </a:fld>
            <a:endParaRPr lang="zh-CN" altLang="en-US"/>
          </a:p>
        </p:txBody>
      </p:sp>
    </p:spTree>
    <p:extLst>
      <p:ext uri="{BB962C8B-B14F-4D97-AF65-F5344CB8AC3E}">
        <p14:creationId xmlns:p14="http://schemas.microsoft.com/office/powerpoint/2010/main" val="4090076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228800-1360-48A8-B28C-7522D5AA18BE}" type="slidenum">
              <a:rPr lang="zh-CN" altLang="en-US" smtClean="0"/>
              <a:t>1</a:t>
            </a:fld>
            <a:endParaRPr lang="zh-CN" altLang="en-US"/>
          </a:p>
        </p:txBody>
      </p:sp>
    </p:spTree>
    <p:extLst>
      <p:ext uri="{BB962C8B-B14F-4D97-AF65-F5344CB8AC3E}">
        <p14:creationId xmlns:p14="http://schemas.microsoft.com/office/powerpoint/2010/main" val="3433420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不是细胞的融合：</a:t>
            </a:r>
            <a:r>
              <a:rPr lang="en-US" altLang="zh-CN" dirty="0" err="1"/>
              <a:t>umi</a:t>
            </a:r>
            <a:r>
              <a:rPr lang="zh-CN" altLang="en-US" dirty="0"/>
              <a:t>和基因的数量正常</a:t>
            </a:r>
          </a:p>
        </p:txBody>
      </p:sp>
      <p:sp>
        <p:nvSpPr>
          <p:cNvPr id="4" name="灯片编号占位符 3"/>
          <p:cNvSpPr>
            <a:spLocks noGrp="1"/>
          </p:cNvSpPr>
          <p:nvPr>
            <p:ph type="sldNum" sz="quarter" idx="5"/>
          </p:nvPr>
        </p:nvSpPr>
        <p:spPr/>
        <p:txBody>
          <a:bodyPr/>
          <a:lstStyle/>
          <a:p>
            <a:fld id="{4F228800-1360-48A8-B28C-7522D5AA18BE}" type="slidenum">
              <a:rPr lang="zh-CN" altLang="en-US" smtClean="0"/>
              <a:t>10</a:t>
            </a:fld>
            <a:endParaRPr lang="zh-CN" altLang="en-US"/>
          </a:p>
        </p:txBody>
      </p:sp>
    </p:spTree>
    <p:extLst>
      <p:ext uri="{BB962C8B-B14F-4D97-AF65-F5344CB8AC3E}">
        <p14:creationId xmlns:p14="http://schemas.microsoft.com/office/powerpoint/2010/main" val="3399786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TLB </a:t>
            </a:r>
            <a:r>
              <a:rPr lang="zh-CN" altLang="en-US" dirty="0"/>
              <a:t>背景 ：</a:t>
            </a:r>
            <a:r>
              <a:rPr lang="en-US" altLang="zh-CN" dirty="0"/>
              <a:t>A Public BCR Present in a Unique Dual-</a:t>
            </a:r>
            <a:r>
              <a:rPr lang="en-US" altLang="zh-CN" dirty="0" err="1"/>
              <a:t>ReceptorExpressing</a:t>
            </a:r>
            <a:r>
              <a:rPr lang="en-US" altLang="zh-CN" dirty="0"/>
              <a:t> Lymphocyte from Type 1 Diabetes Patients Encodes a Potent T Cell Autoantigen</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019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我们的优势是整合多个数据集，大规模，无偏的研究</a:t>
            </a:r>
            <a:endParaRPr lang="en-US" altLang="zh-CN" dirty="0"/>
          </a:p>
          <a:p>
            <a:r>
              <a:rPr lang="zh-CN" altLang="en-US" dirty="0"/>
              <a:t>数据的整合和挖掘 严格的标准 系统化得到流程，比单个数据集更加深入</a:t>
            </a:r>
            <a:endParaRPr lang="en-US" altLang="zh-CN" dirty="0"/>
          </a:p>
        </p:txBody>
      </p:sp>
      <p:sp>
        <p:nvSpPr>
          <p:cNvPr id="4" name="灯片编号占位符 3"/>
          <p:cNvSpPr>
            <a:spLocks noGrp="1"/>
          </p:cNvSpPr>
          <p:nvPr>
            <p:ph type="sldNum" sz="quarter" idx="5"/>
          </p:nvPr>
        </p:nvSpPr>
        <p:spPr/>
        <p:txBody>
          <a:bodyPr/>
          <a:lstStyle/>
          <a:p>
            <a:fld id="{5CCFE5B8-F87B-4325-BBCF-6D9A0728B71E}" type="slidenum">
              <a:rPr lang="en-US" smtClean="0"/>
              <a:t>12</a:t>
            </a:fld>
            <a:endParaRPr lang="en-US"/>
          </a:p>
        </p:txBody>
      </p:sp>
    </p:spTree>
    <p:extLst>
      <p:ext uri="{BB962C8B-B14F-4D97-AF65-F5344CB8AC3E}">
        <p14:creationId xmlns:p14="http://schemas.microsoft.com/office/powerpoint/2010/main" val="3342595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1</a:t>
            </a:r>
            <a:r>
              <a:rPr lang="zh-CN" altLang="en-US" dirty="0"/>
              <a:t>） 确定</a:t>
            </a:r>
            <a:r>
              <a:rPr lang="en-US" altLang="zh-CN" dirty="0"/>
              <a:t>TLB </a:t>
            </a:r>
            <a:r>
              <a:rPr lang="zh-CN" altLang="en-US" dirty="0"/>
              <a:t>的亚型</a:t>
            </a:r>
            <a:endParaRPr lang="en-US" altLang="zh-CN" dirty="0"/>
          </a:p>
          <a:p>
            <a:endParaRPr lang="en-US" altLang="zh-CN" dirty="0"/>
          </a:p>
          <a:p>
            <a:r>
              <a:rPr lang="en-US" altLang="zh-CN" dirty="0"/>
              <a:t>2</a:t>
            </a:r>
            <a:r>
              <a:rPr lang="zh-CN" altLang="en-US" dirty="0"/>
              <a:t>）利用单细胞多组学技术对</a:t>
            </a:r>
            <a:r>
              <a:rPr lang="en-US" altLang="zh-CN" dirty="0"/>
              <a:t>TLB</a:t>
            </a:r>
            <a:r>
              <a:rPr lang="zh-CN" altLang="en-US" dirty="0"/>
              <a:t>进行详细深度刻画</a:t>
            </a:r>
            <a:endParaRPr lang="en-US" altLang="zh-CN" dirty="0"/>
          </a:p>
          <a:p>
            <a:endParaRPr lang="en-US" altLang="zh-CN" dirty="0"/>
          </a:p>
          <a:p>
            <a:r>
              <a:rPr lang="en-US" altLang="zh-CN" dirty="0"/>
              <a:t> </a:t>
            </a:r>
            <a:r>
              <a:rPr lang="zh-CN" altLang="en-US" dirty="0"/>
              <a:t> </a:t>
            </a:r>
            <a:r>
              <a:rPr lang="en-US" altLang="zh-CN" dirty="0"/>
              <a:t>a</a:t>
            </a:r>
            <a:r>
              <a:rPr lang="zh-CN" altLang="en-US" dirty="0"/>
              <a:t>）内部：转录调控网络   </a:t>
            </a:r>
            <a:r>
              <a:rPr lang="en-US" altLang="zh-CN" dirty="0"/>
              <a:t>I</a:t>
            </a:r>
            <a:r>
              <a:rPr lang="zh-CN" altLang="en-US" dirty="0"/>
              <a:t>）</a:t>
            </a:r>
            <a:r>
              <a:rPr lang="en-US" altLang="zh-CN" dirty="0"/>
              <a:t>SCENIC</a:t>
            </a:r>
            <a:r>
              <a:rPr lang="zh-CN" altLang="en-US" dirty="0"/>
              <a:t>算法</a:t>
            </a:r>
            <a:endParaRPr lang="en-US" altLang="zh-CN" dirty="0"/>
          </a:p>
          <a:p>
            <a:r>
              <a:rPr lang="en-US" altLang="zh-CN" dirty="0"/>
              <a:t>	                  II)  single cell ATAC </a:t>
            </a:r>
            <a:r>
              <a:rPr lang="zh-CN" altLang="en-US" dirty="0"/>
              <a:t>数据</a:t>
            </a:r>
            <a:endParaRPr lang="en-US" altLang="zh-CN" dirty="0"/>
          </a:p>
          <a:p>
            <a:r>
              <a:rPr lang="en-US" altLang="zh-CN" dirty="0"/>
              <a:t>  b</a:t>
            </a:r>
            <a:r>
              <a:rPr lang="zh-CN" altLang="en-US" dirty="0"/>
              <a:t>）外部：表面蛋白  </a:t>
            </a:r>
            <a:r>
              <a:rPr lang="en-US" altLang="zh-CN" dirty="0"/>
              <a:t>   I)  CITE-seq</a:t>
            </a:r>
            <a:r>
              <a:rPr lang="zh-CN" altLang="en-US" dirty="0"/>
              <a:t>数据分析</a:t>
            </a:r>
            <a:endParaRPr lang="en-US" altLang="zh-CN" dirty="0"/>
          </a:p>
          <a:p>
            <a:r>
              <a:rPr lang="en-US" altLang="zh-CN" dirty="0"/>
              <a:t>	              II) cell </a:t>
            </a:r>
            <a:r>
              <a:rPr lang="en-US" altLang="zh-CN" dirty="0" err="1"/>
              <a:t>cell</a:t>
            </a:r>
            <a:r>
              <a:rPr lang="en-US" altLang="zh-CN" dirty="0"/>
              <a:t> interaction</a:t>
            </a:r>
          </a:p>
          <a:p>
            <a:endParaRPr lang="en-US" altLang="zh-CN" dirty="0"/>
          </a:p>
        </p:txBody>
      </p:sp>
      <p:sp>
        <p:nvSpPr>
          <p:cNvPr id="4" name="灯片编号占位符 3"/>
          <p:cNvSpPr>
            <a:spLocks noGrp="1"/>
          </p:cNvSpPr>
          <p:nvPr>
            <p:ph type="sldNum" sz="quarter" idx="5"/>
          </p:nvPr>
        </p:nvSpPr>
        <p:spPr/>
        <p:txBody>
          <a:bodyPr/>
          <a:lstStyle/>
          <a:p>
            <a:fld id="{4F228800-1360-48A8-B28C-7522D5AA18BE}" type="slidenum">
              <a:rPr lang="zh-CN" altLang="en-US" smtClean="0"/>
              <a:t>13</a:t>
            </a:fld>
            <a:endParaRPr lang="zh-CN" altLang="en-US"/>
          </a:p>
        </p:txBody>
      </p:sp>
    </p:spTree>
    <p:extLst>
      <p:ext uri="{BB962C8B-B14F-4D97-AF65-F5344CB8AC3E}">
        <p14:creationId xmlns:p14="http://schemas.microsoft.com/office/powerpoint/2010/main" val="629906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不同亚型</a:t>
            </a:r>
            <a:r>
              <a:rPr lang="en-US" altLang="zh-CN" dirty="0"/>
              <a:t>TLB </a:t>
            </a:r>
            <a:r>
              <a:rPr lang="zh-CN" altLang="en-US" dirty="0"/>
              <a:t>的特点</a:t>
            </a:r>
          </a:p>
        </p:txBody>
      </p:sp>
      <p:sp>
        <p:nvSpPr>
          <p:cNvPr id="4" name="灯片编号占位符 3"/>
          <p:cNvSpPr>
            <a:spLocks noGrp="1"/>
          </p:cNvSpPr>
          <p:nvPr>
            <p:ph type="sldNum" sz="quarter" idx="5"/>
          </p:nvPr>
        </p:nvSpPr>
        <p:spPr/>
        <p:txBody>
          <a:bodyPr/>
          <a:lstStyle/>
          <a:p>
            <a:fld id="{5CCFE5B8-F87B-4325-BBCF-6D9A0728B71E}" type="slidenum">
              <a:rPr lang="en-US" smtClean="0"/>
              <a:t>14</a:t>
            </a:fld>
            <a:endParaRPr lang="en-US"/>
          </a:p>
        </p:txBody>
      </p:sp>
    </p:spTree>
    <p:extLst>
      <p:ext uri="{BB962C8B-B14F-4D97-AF65-F5344CB8AC3E}">
        <p14:creationId xmlns:p14="http://schemas.microsoft.com/office/powerpoint/2010/main" val="266799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SCENIC</a:t>
            </a:r>
            <a:r>
              <a:rPr lang="zh-CN" altLang="en-US" dirty="0"/>
              <a:t>的原理，基于随机森林找到基因与转录因子的共表达，</a:t>
            </a:r>
            <a:r>
              <a:rPr lang="en-US" altLang="zh-CN" dirty="0"/>
              <a:t>motif</a:t>
            </a:r>
            <a:r>
              <a:rPr lang="zh-CN" altLang="en-US" dirty="0"/>
              <a:t>富集来剪枝 </a:t>
            </a:r>
            <a:r>
              <a:rPr lang="en-US" altLang="zh-CN" dirty="0"/>
              <a:t>AUC </a:t>
            </a:r>
            <a:r>
              <a:rPr lang="zh-CN" altLang="en-US" dirty="0"/>
              <a:t>得到每个</a:t>
            </a:r>
            <a:r>
              <a:rPr lang="en-US" altLang="zh-CN" dirty="0"/>
              <a:t>cluster</a:t>
            </a:r>
            <a:r>
              <a:rPr lang="zh-CN" altLang="en-US" dirty="0"/>
              <a:t>的打分 </a:t>
            </a:r>
            <a:endParaRPr lang="en-US" altLang="zh-CN" dirty="0"/>
          </a:p>
          <a:p>
            <a:r>
              <a:rPr lang="en-US" altLang="zh-CN" dirty="0"/>
              <a:t>TLB </a:t>
            </a:r>
            <a:r>
              <a:rPr lang="zh-CN" altLang="en-US" dirty="0"/>
              <a:t>在关键</a:t>
            </a:r>
            <a:r>
              <a:rPr lang="en-US" altLang="zh-CN" dirty="0"/>
              <a:t>T </a:t>
            </a:r>
            <a:r>
              <a:rPr lang="zh-CN" altLang="en-US" dirty="0"/>
              <a:t>和 </a:t>
            </a:r>
            <a:r>
              <a:rPr lang="en-US" altLang="zh-CN" dirty="0"/>
              <a:t>B </a:t>
            </a:r>
            <a:r>
              <a:rPr lang="zh-CN" altLang="en-US" dirty="0"/>
              <a:t>转录因子上的特点</a:t>
            </a:r>
            <a:endParaRPr lang="en-US" altLang="zh-CN" dirty="0"/>
          </a:p>
        </p:txBody>
      </p:sp>
      <p:sp>
        <p:nvSpPr>
          <p:cNvPr id="4" name="灯片编号占位符 3"/>
          <p:cNvSpPr>
            <a:spLocks noGrp="1"/>
          </p:cNvSpPr>
          <p:nvPr>
            <p:ph type="sldNum" sz="quarter" idx="5"/>
          </p:nvPr>
        </p:nvSpPr>
        <p:spPr/>
        <p:txBody>
          <a:bodyPr/>
          <a:lstStyle/>
          <a:p>
            <a:fld id="{5CCFE5B8-F87B-4325-BBCF-6D9A0728B71E}" type="slidenum">
              <a:rPr lang="en-US" smtClean="0"/>
              <a:t>15</a:t>
            </a:fld>
            <a:endParaRPr lang="en-US"/>
          </a:p>
        </p:txBody>
      </p:sp>
    </p:spTree>
    <p:extLst>
      <p:ext uri="{BB962C8B-B14F-4D97-AF65-F5344CB8AC3E}">
        <p14:creationId xmlns:p14="http://schemas.microsoft.com/office/powerpoint/2010/main" val="1174149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single cell </a:t>
            </a:r>
            <a:r>
              <a:rPr lang="en-US" altLang="zh-CN" dirty="0" err="1"/>
              <a:t>atac</a:t>
            </a:r>
            <a:endParaRPr lang="en-US" altLang="zh-CN" dirty="0"/>
          </a:p>
        </p:txBody>
      </p:sp>
      <p:sp>
        <p:nvSpPr>
          <p:cNvPr id="4" name="灯片编号占位符 3"/>
          <p:cNvSpPr>
            <a:spLocks noGrp="1"/>
          </p:cNvSpPr>
          <p:nvPr>
            <p:ph type="sldNum" sz="quarter" idx="5"/>
          </p:nvPr>
        </p:nvSpPr>
        <p:spPr/>
        <p:txBody>
          <a:bodyPr/>
          <a:lstStyle/>
          <a:p>
            <a:fld id="{5CCFE5B8-F87B-4325-BBCF-6D9A0728B71E}" type="slidenum">
              <a:rPr lang="en-US" smtClean="0"/>
              <a:t>16</a:t>
            </a:fld>
            <a:endParaRPr lang="en-US"/>
          </a:p>
        </p:txBody>
      </p:sp>
    </p:spTree>
    <p:extLst>
      <p:ext uri="{BB962C8B-B14F-4D97-AF65-F5344CB8AC3E}">
        <p14:creationId xmlns:p14="http://schemas.microsoft.com/office/powerpoint/2010/main" val="165688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pseudo-bulk</a:t>
            </a:r>
            <a:endParaRPr lang="zh-CN" altLang="en-US" dirty="0"/>
          </a:p>
        </p:txBody>
      </p:sp>
      <p:sp>
        <p:nvSpPr>
          <p:cNvPr id="4" name="灯片编号占位符 3"/>
          <p:cNvSpPr>
            <a:spLocks noGrp="1"/>
          </p:cNvSpPr>
          <p:nvPr>
            <p:ph type="sldNum" sz="quarter" idx="5"/>
          </p:nvPr>
        </p:nvSpPr>
        <p:spPr/>
        <p:txBody>
          <a:bodyPr/>
          <a:lstStyle/>
          <a:p>
            <a:fld id="{5CCFE5B8-F87B-4325-BBCF-6D9A0728B71E}" type="slidenum">
              <a:rPr lang="en-US" smtClean="0"/>
              <a:t>17</a:t>
            </a:fld>
            <a:endParaRPr lang="en-US"/>
          </a:p>
        </p:txBody>
      </p:sp>
    </p:spTree>
    <p:extLst>
      <p:ext uri="{BB962C8B-B14F-4D97-AF65-F5344CB8AC3E}">
        <p14:creationId xmlns:p14="http://schemas.microsoft.com/office/powerpoint/2010/main" val="2107995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表面蛋白进一步证实</a:t>
            </a:r>
            <a:r>
              <a:rPr lang="en-US" altLang="zh-CN" dirty="0"/>
              <a:t>TLB</a:t>
            </a:r>
            <a:r>
              <a:rPr lang="zh-CN" altLang="en-US" dirty="0"/>
              <a:t>的存在性，以及</a:t>
            </a:r>
            <a:r>
              <a:rPr lang="en-US" altLang="zh-CN" dirty="0"/>
              <a:t>TLB_MEM</a:t>
            </a:r>
            <a:r>
              <a:rPr lang="zh-CN" altLang="en-US" dirty="0"/>
              <a:t>和</a:t>
            </a:r>
            <a:r>
              <a:rPr lang="en-US" altLang="zh-CN" dirty="0"/>
              <a:t>TLB_mem2</a:t>
            </a:r>
            <a:r>
              <a:rPr lang="zh-CN" altLang="en-US" dirty="0"/>
              <a:t>的区别</a:t>
            </a:r>
            <a:endParaRPr lang="en-US" altLang="zh-CN" dirty="0"/>
          </a:p>
        </p:txBody>
      </p:sp>
      <p:sp>
        <p:nvSpPr>
          <p:cNvPr id="4" name="灯片编号占位符 3"/>
          <p:cNvSpPr>
            <a:spLocks noGrp="1"/>
          </p:cNvSpPr>
          <p:nvPr>
            <p:ph type="sldNum" sz="quarter" idx="5"/>
          </p:nvPr>
        </p:nvSpPr>
        <p:spPr/>
        <p:txBody>
          <a:bodyPr/>
          <a:lstStyle/>
          <a:p>
            <a:fld id="{5CCFE5B8-F87B-4325-BBCF-6D9A0728B71E}" type="slidenum">
              <a:rPr lang="en-US" smtClean="0"/>
              <a:t>18</a:t>
            </a:fld>
            <a:endParaRPr lang="en-US"/>
          </a:p>
        </p:txBody>
      </p:sp>
    </p:spTree>
    <p:extLst>
      <p:ext uri="{BB962C8B-B14F-4D97-AF65-F5344CB8AC3E}">
        <p14:creationId xmlns:p14="http://schemas.microsoft.com/office/powerpoint/2010/main" val="578509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WNN </a:t>
            </a:r>
            <a:r>
              <a:rPr lang="zh-CN" altLang="en-US" dirty="0"/>
              <a:t>结果与之前的一致性</a:t>
            </a:r>
          </a:p>
        </p:txBody>
      </p:sp>
      <p:sp>
        <p:nvSpPr>
          <p:cNvPr id="4" name="灯片编号占位符 3"/>
          <p:cNvSpPr>
            <a:spLocks noGrp="1"/>
          </p:cNvSpPr>
          <p:nvPr>
            <p:ph type="sldNum" sz="quarter" idx="5"/>
          </p:nvPr>
        </p:nvSpPr>
        <p:spPr/>
        <p:txBody>
          <a:bodyPr/>
          <a:lstStyle/>
          <a:p>
            <a:fld id="{5CCFE5B8-F87B-4325-BBCF-6D9A0728B71E}" type="slidenum">
              <a:rPr lang="en-US" smtClean="0"/>
              <a:t>19</a:t>
            </a:fld>
            <a:endParaRPr lang="en-US"/>
          </a:p>
        </p:txBody>
      </p:sp>
    </p:spTree>
    <p:extLst>
      <p:ext uri="{BB962C8B-B14F-4D97-AF65-F5344CB8AC3E}">
        <p14:creationId xmlns:p14="http://schemas.microsoft.com/office/powerpoint/2010/main" val="3952408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在之前大量的研究中，人们对免疫系统的分化和机制都有了较为清晰的了解，</a:t>
            </a:r>
            <a:endParaRPr lang="en-US" altLang="zh-CN" dirty="0"/>
          </a:p>
          <a:p>
            <a:r>
              <a:rPr lang="en-US" altLang="zh-CN" dirty="0"/>
              <a:t>B cell</a:t>
            </a:r>
            <a:r>
              <a:rPr lang="zh-CN" altLang="en-US" dirty="0"/>
              <a:t>作为适应性淋巴细胞中的一个重要分支，在机体维持自身稳态和对抗疾病或者外物入侵中发挥着独特而关键的作用。</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530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外圈是细胞类型</a:t>
            </a:r>
            <a:r>
              <a:rPr lang="en-US" altLang="zh-CN" dirty="0"/>
              <a:t> 2)</a:t>
            </a:r>
            <a:r>
              <a:rPr lang="zh-CN" altLang="en-US" dirty="0"/>
              <a:t>里圈是受配体名称</a:t>
            </a:r>
            <a:r>
              <a:rPr lang="en-US" altLang="zh-CN" dirty="0"/>
              <a:t> 3)</a:t>
            </a:r>
            <a:r>
              <a:rPr lang="zh-CN" altLang="en-US" dirty="0"/>
              <a:t>从</a:t>
            </a:r>
            <a:r>
              <a:rPr lang="en-US" altLang="zh-CN" dirty="0"/>
              <a:t>A</a:t>
            </a:r>
            <a:r>
              <a:rPr lang="zh-CN" altLang="en-US" dirty="0"/>
              <a:t>指到</a:t>
            </a:r>
            <a:r>
              <a:rPr lang="en-US" altLang="zh-CN" dirty="0"/>
              <a:t>B</a:t>
            </a:r>
            <a:r>
              <a:rPr lang="zh-CN" altLang="en-US" dirty="0"/>
              <a:t>的箭头代表</a:t>
            </a:r>
            <a:r>
              <a:rPr lang="en-US" altLang="zh-CN" dirty="0"/>
              <a:t>A</a:t>
            </a:r>
            <a:r>
              <a:rPr lang="zh-CN" altLang="en-US" dirty="0"/>
              <a:t>是配体，</a:t>
            </a:r>
            <a:r>
              <a:rPr lang="en-US" altLang="zh-CN" dirty="0"/>
              <a:t>B </a:t>
            </a:r>
            <a:r>
              <a:rPr lang="zh-CN" altLang="en-US" dirty="0"/>
              <a:t>是受体 </a:t>
            </a:r>
            <a:r>
              <a:rPr lang="en-US" altLang="zh-CN" dirty="0"/>
              <a:t>4)</a:t>
            </a:r>
            <a:r>
              <a:rPr lang="zh-CN" altLang="en-US" dirty="0"/>
              <a:t>粗细代表通讯的密集程度</a:t>
            </a:r>
            <a:endParaRPr lang="en-US" altLang="zh-CN" dirty="0"/>
          </a:p>
          <a:p>
            <a:r>
              <a:rPr lang="zh-CN" altLang="en-US" dirty="0"/>
              <a:t>强调</a:t>
            </a:r>
            <a:r>
              <a:rPr lang="en-US" altLang="zh-CN" dirty="0"/>
              <a:t>checkpoint</a:t>
            </a:r>
            <a:r>
              <a:rPr lang="zh-CN" altLang="en-US" dirty="0"/>
              <a:t>有</a:t>
            </a:r>
            <a:r>
              <a:rPr lang="en-US" altLang="zh-CN" dirty="0"/>
              <a:t>immune checkpoint</a:t>
            </a:r>
          </a:p>
          <a:p>
            <a:r>
              <a:rPr lang="en-US" altLang="zh-CN" dirty="0"/>
              <a:t>Other</a:t>
            </a:r>
            <a:r>
              <a:rPr lang="zh-CN" altLang="en-US" dirty="0"/>
              <a:t>是其配受体</a:t>
            </a:r>
            <a:endParaRPr lang="en-US" altLang="zh-CN" dirty="0"/>
          </a:p>
        </p:txBody>
      </p:sp>
      <p:sp>
        <p:nvSpPr>
          <p:cNvPr id="4" name="灯片编号占位符 3"/>
          <p:cNvSpPr>
            <a:spLocks noGrp="1"/>
          </p:cNvSpPr>
          <p:nvPr>
            <p:ph type="sldNum" sz="quarter" idx="5"/>
          </p:nvPr>
        </p:nvSpPr>
        <p:spPr/>
        <p:txBody>
          <a:bodyPr/>
          <a:lstStyle/>
          <a:p>
            <a:fld id="{5CCFE5B8-F87B-4325-BBCF-6D9A0728B71E}" type="slidenum">
              <a:rPr lang="en-US" smtClean="0"/>
              <a:t>20</a:t>
            </a:fld>
            <a:endParaRPr lang="en-US"/>
          </a:p>
        </p:txBody>
      </p:sp>
    </p:spTree>
    <p:extLst>
      <p:ext uri="{BB962C8B-B14F-4D97-AF65-F5344CB8AC3E}">
        <p14:creationId xmlns:p14="http://schemas.microsoft.com/office/powerpoint/2010/main" val="260103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TLB</a:t>
            </a:r>
            <a:r>
              <a:rPr lang="zh-CN" altLang="en-US" dirty="0"/>
              <a:t>与</a:t>
            </a:r>
            <a:r>
              <a:rPr lang="en-US" altLang="zh-CN" dirty="0"/>
              <a:t>ILC</a:t>
            </a:r>
            <a:r>
              <a:rPr lang="zh-CN" altLang="en-US" dirty="0"/>
              <a:t>（先天性淋巴细胞）的镜像关系</a:t>
            </a:r>
          </a:p>
        </p:txBody>
      </p:sp>
      <p:sp>
        <p:nvSpPr>
          <p:cNvPr id="4" name="灯片编号占位符 3"/>
          <p:cNvSpPr>
            <a:spLocks noGrp="1"/>
          </p:cNvSpPr>
          <p:nvPr>
            <p:ph type="sldNum" sz="quarter" idx="5"/>
          </p:nvPr>
        </p:nvSpPr>
        <p:spPr/>
        <p:txBody>
          <a:bodyPr/>
          <a:lstStyle/>
          <a:p>
            <a:fld id="{4F228800-1360-48A8-B28C-7522D5AA18BE}" type="slidenum">
              <a:rPr lang="zh-CN" altLang="en-US" smtClean="0"/>
              <a:t>21</a:t>
            </a:fld>
            <a:endParaRPr lang="zh-CN" altLang="en-US"/>
          </a:p>
        </p:txBody>
      </p:sp>
    </p:spTree>
    <p:extLst>
      <p:ext uri="{BB962C8B-B14F-4D97-AF65-F5344CB8AC3E}">
        <p14:creationId xmlns:p14="http://schemas.microsoft.com/office/powerpoint/2010/main" val="954313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a:t>
            </a:r>
            <a:r>
              <a:rPr lang="en-US" altLang="zh-CN" dirty="0"/>
              <a:t>TLB</a:t>
            </a:r>
            <a:r>
              <a:rPr lang="zh-CN" altLang="en-US" dirty="0"/>
              <a:t>可能来源的猜想（类比</a:t>
            </a:r>
            <a:r>
              <a:rPr lang="en-US" altLang="zh-CN" dirty="0"/>
              <a:t>ILC</a:t>
            </a:r>
            <a:r>
              <a:rPr lang="zh-CN" altLang="en-US" dirty="0"/>
              <a:t>的来源）</a:t>
            </a:r>
          </a:p>
        </p:txBody>
      </p:sp>
      <p:sp>
        <p:nvSpPr>
          <p:cNvPr id="4" name="灯片编号占位符 3"/>
          <p:cNvSpPr>
            <a:spLocks noGrp="1"/>
          </p:cNvSpPr>
          <p:nvPr>
            <p:ph type="sldNum" sz="quarter" idx="5"/>
          </p:nvPr>
        </p:nvSpPr>
        <p:spPr/>
        <p:txBody>
          <a:bodyPr/>
          <a:lstStyle/>
          <a:p>
            <a:fld id="{4F228800-1360-48A8-B28C-7522D5AA18BE}" type="slidenum">
              <a:rPr lang="zh-CN" altLang="en-US" smtClean="0"/>
              <a:t>22</a:t>
            </a:fld>
            <a:endParaRPr lang="zh-CN" altLang="en-US"/>
          </a:p>
        </p:txBody>
      </p:sp>
    </p:spTree>
    <p:extLst>
      <p:ext uri="{BB962C8B-B14F-4D97-AF65-F5344CB8AC3E}">
        <p14:creationId xmlns:p14="http://schemas.microsoft.com/office/powerpoint/2010/main" val="2240427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228800-1360-48A8-B28C-7522D5AA18BE}" type="slidenum">
              <a:rPr lang="zh-CN" altLang="en-US" smtClean="0"/>
              <a:t>23</a:t>
            </a:fld>
            <a:endParaRPr lang="zh-CN" altLang="en-US"/>
          </a:p>
        </p:txBody>
      </p:sp>
    </p:spTree>
    <p:extLst>
      <p:ext uri="{BB962C8B-B14F-4D97-AF65-F5344CB8AC3E}">
        <p14:creationId xmlns:p14="http://schemas.microsoft.com/office/powerpoint/2010/main" val="2134996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最后，我们对</a:t>
            </a:r>
            <a:r>
              <a:rPr lang="en-US" altLang="zh-CN" dirty="0"/>
              <a:t>TLB</a:t>
            </a:r>
            <a:r>
              <a:rPr lang="zh-CN" altLang="en-US" dirty="0"/>
              <a:t>的功能做了初步的推测</a:t>
            </a:r>
            <a:endParaRPr lang="en-US" altLang="zh-CN" dirty="0"/>
          </a:p>
          <a:p>
            <a:r>
              <a:rPr lang="zh-CN" altLang="en-US" dirty="0"/>
              <a:t>发现在</a:t>
            </a:r>
            <a:r>
              <a:rPr lang="en-US" altLang="zh-CN" dirty="0"/>
              <a:t>GSEA</a:t>
            </a:r>
            <a:r>
              <a:rPr lang="zh-CN" altLang="en-US" dirty="0"/>
              <a:t>富集中 </a:t>
            </a:r>
            <a:r>
              <a:rPr lang="en-US" altLang="zh-CN" dirty="0"/>
              <a:t>TLB</a:t>
            </a:r>
            <a:r>
              <a:rPr lang="zh-CN" altLang="en-US" dirty="0"/>
              <a:t>两种亚型均富集到了</a:t>
            </a:r>
            <a:r>
              <a:rPr lang="en-US" altLang="zh-CN" dirty="0"/>
              <a:t>TLB</a:t>
            </a:r>
            <a:r>
              <a:rPr lang="zh-CN" altLang="en-US" dirty="0"/>
              <a:t>相关的通路上</a:t>
            </a:r>
            <a:endParaRPr lang="en-US" altLang="zh-CN" dirty="0"/>
          </a:p>
        </p:txBody>
      </p:sp>
      <p:sp>
        <p:nvSpPr>
          <p:cNvPr id="4" name="灯片编号占位符 3"/>
          <p:cNvSpPr>
            <a:spLocks noGrp="1"/>
          </p:cNvSpPr>
          <p:nvPr>
            <p:ph type="sldNum" sz="quarter" idx="5"/>
          </p:nvPr>
        </p:nvSpPr>
        <p:spPr/>
        <p:txBody>
          <a:bodyPr/>
          <a:lstStyle/>
          <a:p>
            <a:fld id="{5CCFE5B8-F87B-4325-BBCF-6D9A0728B71E}" type="slidenum">
              <a:rPr lang="en-US" smtClean="0"/>
              <a:t>24</a:t>
            </a:fld>
            <a:endParaRPr lang="en-US"/>
          </a:p>
        </p:txBody>
      </p:sp>
    </p:spTree>
    <p:extLst>
      <p:ext uri="{BB962C8B-B14F-4D97-AF65-F5344CB8AC3E}">
        <p14:creationId xmlns:p14="http://schemas.microsoft.com/office/powerpoint/2010/main" val="3092279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大规模搜索</a:t>
            </a:r>
            <a:r>
              <a:rPr lang="en-US" altLang="zh-CN" dirty="0"/>
              <a:t>TLB</a:t>
            </a:r>
            <a:r>
              <a:rPr lang="zh-CN" altLang="en-US" dirty="0"/>
              <a:t>的计算框架，由丁阳师兄在开发</a:t>
            </a:r>
          </a:p>
        </p:txBody>
      </p:sp>
      <p:sp>
        <p:nvSpPr>
          <p:cNvPr id="4" name="灯片编号占位符 3"/>
          <p:cNvSpPr>
            <a:spLocks noGrp="1"/>
          </p:cNvSpPr>
          <p:nvPr>
            <p:ph type="sldNum" sz="quarter" idx="5"/>
          </p:nvPr>
        </p:nvSpPr>
        <p:spPr/>
        <p:txBody>
          <a:bodyPr/>
          <a:lstStyle/>
          <a:p>
            <a:fld id="{4F228800-1360-48A8-B28C-7522D5AA18BE}" type="slidenum">
              <a:rPr lang="zh-CN" altLang="en-US" smtClean="0"/>
              <a:t>25</a:t>
            </a:fld>
            <a:endParaRPr lang="zh-CN" altLang="en-US"/>
          </a:p>
        </p:txBody>
      </p:sp>
    </p:spTree>
    <p:extLst>
      <p:ext uri="{BB962C8B-B14F-4D97-AF65-F5344CB8AC3E}">
        <p14:creationId xmlns:p14="http://schemas.microsoft.com/office/powerpoint/2010/main" val="1537236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单纯堆叠大量单细胞数据可能对发高分文章帮助不大，找到好的生物学问题可能更加关键</a:t>
            </a:r>
          </a:p>
        </p:txBody>
      </p:sp>
      <p:sp>
        <p:nvSpPr>
          <p:cNvPr id="4" name="灯片编号占位符 3"/>
          <p:cNvSpPr>
            <a:spLocks noGrp="1"/>
          </p:cNvSpPr>
          <p:nvPr>
            <p:ph type="sldNum" sz="quarter" idx="5"/>
          </p:nvPr>
        </p:nvSpPr>
        <p:spPr/>
        <p:txBody>
          <a:bodyPr/>
          <a:lstStyle/>
          <a:p>
            <a:fld id="{4F228800-1360-48A8-B28C-7522D5AA18BE}" type="slidenum">
              <a:rPr lang="zh-CN" altLang="en-US" smtClean="0"/>
              <a:t>26</a:t>
            </a:fld>
            <a:endParaRPr lang="zh-CN" altLang="en-US"/>
          </a:p>
        </p:txBody>
      </p:sp>
    </p:spTree>
    <p:extLst>
      <p:ext uri="{BB962C8B-B14F-4D97-AF65-F5344CB8AC3E}">
        <p14:creationId xmlns:p14="http://schemas.microsoft.com/office/powerpoint/2010/main" val="1875697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单细胞常规流程，得到</a:t>
            </a:r>
            <a:r>
              <a:rPr lang="en-US" altLang="zh-CN" dirty="0"/>
              <a:t>SLE PBMC</a:t>
            </a:r>
            <a:r>
              <a:rPr lang="zh-CN" altLang="en-US" dirty="0"/>
              <a:t>的图谱</a:t>
            </a:r>
            <a:endParaRPr lang="en-US" altLang="zh-CN" dirty="0"/>
          </a:p>
          <a:p>
            <a:r>
              <a:rPr lang="en-US" altLang="zh-CN" dirty="0"/>
              <a:t>2 </a:t>
            </a:r>
            <a:r>
              <a:rPr lang="zh-CN" altLang="en-US" dirty="0"/>
              <a:t>将已知的</a:t>
            </a:r>
            <a:r>
              <a:rPr lang="en-US" altLang="zh-CN" dirty="0"/>
              <a:t>SLE</a:t>
            </a:r>
            <a:r>
              <a:rPr lang="zh-CN" altLang="en-US" dirty="0"/>
              <a:t>相关基因向图谱中不同细胞类型富集</a:t>
            </a:r>
            <a:endParaRPr lang="en-US" altLang="zh-CN" dirty="0"/>
          </a:p>
          <a:p>
            <a:r>
              <a:rPr lang="en-US" altLang="zh-CN" dirty="0"/>
              <a:t>3 </a:t>
            </a:r>
            <a:r>
              <a:rPr lang="zh-CN" altLang="en-US" dirty="0"/>
              <a:t>将</a:t>
            </a:r>
            <a:r>
              <a:rPr lang="en-US" altLang="zh-CN" dirty="0"/>
              <a:t>2</a:t>
            </a:r>
            <a:r>
              <a:rPr lang="zh-CN" altLang="en-US" dirty="0"/>
              <a:t>中显著与</a:t>
            </a:r>
            <a:r>
              <a:rPr lang="en-US" altLang="zh-CN" dirty="0"/>
              <a:t>SLE</a:t>
            </a:r>
            <a:r>
              <a:rPr lang="zh-CN" altLang="en-US" dirty="0"/>
              <a:t>相关的细胞类型单独拿出来详细研究</a:t>
            </a:r>
            <a:endParaRPr lang="en-US" altLang="zh-CN" dirty="0"/>
          </a:p>
          <a:p>
            <a:r>
              <a:rPr lang="en-US" altLang="zh-CN" dirty="0"/>
              <a:t>4 </a:t>
            </a:r>
            <a:r>
              <a:rPr lang="zh-CN" altLang="en-US" dirty="0"/>
              <a:t>依据</a:t>
            </a:r>
            <a:r>
              <a:rPr lang="en-US" altLang="zh-CN" dirty="0"/>
              <a:t>2</a:t>
            </a:r>
            <a:r>
              <a:rPr lang="zh-CN" altLang="en-US" dirty="0"/>
              <a:t>，</a:t>
            </a:r>
            <a:r>
              <a:rPr lang="en-US" altLang="zh-CN" dirty="0"/>
              <a:t>3</a:t>
            </a:r>
            <a:r>
              <a:rPr lang="zh-CN" altLang="en-US" dirty="0"/>
              <a:t>的结果对患者分层，并与</a:t>
            </a:r>
            <a:r>
              <a:rPr lang="en-US" altLang="zh-CN" dirty="0"/>
              <a:t>SLEAID</a:t>
            </a:r>
            <a:r>
              <a:rPr lang="zh-CN" altLang="en-US" dirty="0"/>
              <a:t>得分的结果比较</a:t>
            </a:r>
            <a:endParaRPr lang="en-US" altLang="zh-CN" dirty="0"/>
          </a:p>
          <a:p>
            <a:r>
              <a:rPr lang="zh-CN" altLang="en-US" dirty="0"/>
              <a:t>结论：文章是标准的单细胞套路文章，分析中规中矩，但是没有什么“创新型”结论，文章</a:t>
            </a:r>
            <a:r>
              <a:rPr lang="en-US" altLang="zh-CN" dirty="0"/>
              <a:t>resource</a:t>
            </a:r>
            <a:r>
              <a:rPr lang="zh-CN" altLang="en-US" dirty="0"/>
              <a:t>的价值大于</a:t>
            </a:r>
            <a:r>
              <a:rPr lang="en-US" altLang="zh-CN" dirty="0"/>
              <a:t>analysis</a:t>
            </a:r>
            <a:r>
              <a:rPr lang="zh-CN" altLang="en-US" dirty="0"/>
              <a:t>的价值</a:t>
            </a:r>
            <a:endParaRPr lang="en-US" altLang="zh-CN" dirty="0"/>
          </a:p>
        </p:txBody>
      </p:sp>
      <p:sp>
        <p:nvSpPr>
          <p:cNvPr id="4" name="灯片编号占位符 3"/>
          <p:cNvSpPr>
            <a:spLocks noGrp="1"/>
          </p:cNvSpPr>
          <p:nvPr>
            <p:ph type="sldNum" sz="quarter" idx="5"/>
          </p:nvPr>
        </p:nvSpPr>
        <p:spPr/>
        <p:txBody>
          <a:bodyPr/>
          <a:lstStyle/>
          <a:p>
            <a:fld id="{4F228800-1360-48A8-B28C-7522D5AA18BE}" type="slidenum">
              <a:rPr lang="zh-CN" altLang="en-US" smtClean="0"/>
              <a:t>27</a:t>
            </a:fld>
            <a:endParaRPr lang="zh-CN" altLang="en-US"/>
          </a:p>
        </p:txBody>
      </p:sp>
    </p:spTree>
    <p:extLst>
      <p:ext uri="{BB962C8B-B14F-4D97-AF65-F5344CB8AC3E}">
        <p14:creationId xmlns:p14="http://schemas.microsoft.com/office/powerpoint/2010/main" val="1852997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spcBef>
                <a:spcPts val="600"/>
              </a:spcBef>
              <a:spcAft>
                <a:spcPts val="600"/>
              </a:spcAft>
              <a:buFont typeface="Arial" panose="020B0604020202020204" pitchFamily="34" charset="0"/>
              <a:buNone/>
            </a:pPr>
            <a:r>
              <a:rPr lang="zh-CN" altLang="en-US" dirty="0"/>
              <a:t>我们对文中中数据的分析</a:t>
            </a:r>
          </a:p>
        </p:txBody>
      </p:sp>
      <p:sp>
        <p:nvSpPr>
          <p:cNvPr id="4" name="灯片编号占位符 3"/>
          <p:cNvSpPr>
            <a:spLocks noGrp="1"/>
          </p:cNvSpPr>
          <p:nvPr>
            <p:ph type="sldNum" sz="quarter" idx="5"/>
          </p:nvPr>
        </p:nvSpPr>
        <p:spPr/>
        <p:txBody>
          <a:bodyPr/>
          <a:lstStyle/>
          <a:p>
            <a:fld id="{5CCFE5B8-F87B-4325-BBCF-6D9A0728B71E}" type="slidenum">
              <a:rPr lang="en-US" smtClean="0"/>
              <a:t>28</a:t>
            </a:fld>
            <a:endParaRPr lang="en-US"/>
          </a:p>
        </p:txBody>
      </p:sp>
    </p:spTree>
    <p:extLst>
      <p:ext uri="{BB962C8B-B14F-4D97-AF65-F5344CB8AC3E}">
        <p14:creationId xmlns:p14="http://schemas.microsoft.com/office/powerpoint/2010/main" val="4259421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每个病人测序的深度不够</a:t>
            </a:r>
          </a:p>
        </p:txBody>
      </p:sp>
      <p:sp>
        <p:nvSpPr>
          <p:cNvPr id="4" name="灯片编号占位符 3"/>
          <p:cNvSpPr>
            <a:spLocks noGrp="1"/>
          </p:cNvSpPr>
          <p:nvPr>
            <p:ph type="sldNum" sz="quarter" idx="5"/>
          </p:nvPr>
        </p:nvSpPr>
        <p:spPr/>
        <p:txBody>
          <a:bodyPr/>
          <a:lstStyle/>
          <a:p>
            <a:fld id="{4F228800-1360-48A8-B28C-7522D5AA18BE}" type="slidenum">
              <a:rPr lang="zh-CN" altLang="en-US" smtClean="0"/>
              <a:t>29</a:t>
            </a:fld>
            <a:endParaRPr lang="zh-CN" altLang="en-US"/>
          </a:p>
        </p:txBody>
      </p:sp>
    </p:spTree>
    <p:extLst>
      <p:ext uri="{BB962C8B-B14F-4D97-AF65-F5344CB8AC3E}">
        <p14:creationId xmlns:p14="http://schemas.microsoft.com/office/powerpoint/2010/main" val="301983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B cell</a:t>
            </a:r>
            <a:r>
              <a:rPr lang="zh-CN" altLang="en-US" dirty="0"/>
              <a:t>最特异性发挥作用的方式就是分泌抗体，并且应对不同需求分泌各种亚型的抗体，如</a:t>
            </a:r>
            <a:r>
              <a:rPr lang="en-US" altLang="zh-CN" dirty="0"/>
              <a:t>IgA</a:t>
            </a:r>
            <a:r>
              <a:rPr lang="zh-CN" altLang="en-US" dirty="0"/>
              <a:t>，</a:t>
            </a:r>
            <a:r>
              <a:rPr lang="en-US" altLang="zh-CN" dirty="0"/>
              <a:t>IgG</a:t>
            </a:r>
            <a:r>
              <a:rPr lang="zh-CN" altLang="en-US" dirty="0"/>
              <a:t>等</a:t>
            </a:r>
            <a:endParaRPr lang="en-US" altLang="zh-CN" dirty="0"/>
          </a:p>
          <a:p>
            <a:r>
              <a:rPr lang="zh-CN" altLang="en-US" dirty="0"/>
              <a:t>此外，作为免疫系统的重要成员，</a:t>
            </a:r>
            <a:r>
              <a:rPr lang="en-US" altLang="zh-CN" dirty="0"/>
              <a:t>B cell</a:t>
            </a:r>
            <a:r>
              <a:rPr lang="zh-CN" altLang="en-US" dirty="0"/>
              <a:t>的细胞学方面的作用也绝对不可小视，例如充当抗原呈递细胞，与</a:t>
            </a:r>
            <a:r>
              <a:rPr lang="en-US" altLang="zh-CN" dirty="0"/>
              <a:t>T </a:t>
            </a:r>
            <a:r>
              <a:rPr lang="zh-CN" altLang="en-US" dirty="0"/>
              <a:t>细胞之间的相互激活</a:t>
            </a:r>
            <a:r>
              <a:rPr lang="en-US" altLang="zh-CN" dirty="0"/>
              <a:t>…..</a:t>
            </a: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675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spcBef>
                <a:spcPts val="600"/>
              </a:spcBef>
              <a:spcAft>
                <a:spcPts val="600"/>
              </a:spcAft>
              <a:buFont typeface="Arial" panose="020B0604020202020204" pitchFamily="34" charset="0"/>
              <a:buNone/>
            </a:pPr>
            <a:r>
              <a:rPr lang="zh-CN" altLang="en-US" dirty="0"/>
              <a:t>协和</a:t>
            </a:r>
            <a:r>
              <a:rPr lang="en-US" altLang="zh-CN" dirty="0"/>
              <a:t>SLE</a:t>
            </a:r>
            <a:r>
              <a:rPr lang="zh-CN" altLang="en-US" dirty="0"/>
              <a:t>预实验数据，并在我们的数据库中选择了一例</a:t>
            </a:r>
            <a:r>
              <a:rPr lang="en-US" altLang="zh-CN" dirty="0"/>
              <a:t>10x</a:t>
            </a:r>
            <a:r>
              <a:rPr lang="zh-CN" altLang="en-US" dirty="0"/>
              <a:t>相同测序技术的健康样本作为对照（但应该是欧美人种）</a:t>
            </a:r>
          </a:p>
        </p:txBody>
      </p:sp>
      <p:sp>
        <p:nvSpPr>
          <p:cNvPr id="4" name="灯片编号占位符 3"/>
          <p:cNvSpPr>
            <a:spLocks noGrp="1"/>
          </p:cNvSpPr>
          <p:nvPr>
            <p:ph type="sldNum" sz="quarter" idx="5"/>
          </p:nvPr>
        </p:nvSpPr>
        <p:spPr/>
        <p:txBody>
          <a:bodyPr/>
          <a:lstStyle/>
          <a:p>
            <a:fld id="{5CCFE5B8-F87B-4325-BBCF-6D9A0728B71E}" type="slidenum">
              <a:rPr lang="en-US" smtClean="0"/>
              <a:t>30</a:t>
            </a:fld>
            <a:endParaRPr lang="en-US"/>
          </a:p>
        </p:txBody>
      </p:sp>
    </p:spTree>
    <p:extLst>
      <p:ext uri="{BB962C8B-B14F-4D97-AF65-F5344CB8AC3E}">
        <p14:creationId xmlns:p14="http://schemas.microsoft.com/office/powerpoint/2010/main" val="3213676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SLE</a:t>
            </a:r>
            <a:r>
              <a:rPr lang="zh-CN" altLang="en-US" dirty="0"/>
              <a:t>和健康人中</a:t>
            </a:r>
            <a:r>
              <a:rPr lang="en-US" altLang="zh-CN" dirty="0"/>
              <a:t>B </a:t>
            </a:r>
            <a:r>
              <a:rPr lang="zh-CN" altLang="en-US" dirty="0"/>
              <a:t>细胞比例以及</a:t>
            </a:r>
            <a:r>
              <a:rPr lang="en-US" altLang="zh-CN" dirty="0"/>
              <a:t>TLB</a:t>
            </a:r>
            <a:r>
              <a:rPr lang="zh-CN" altLang="en-US" dirty="0"/>
              <a:t>比例的变化</a:t>
            </a:r>
          </a:p>
        </p:txBody>
      </p:sp>
      <p:sp>
        <p:nvSpPr>
          <p:cNvPr id="4" name="灯片编号占位符 3"/>
          <p:cNvSpPr>
            <a:spLocks noGrp="1"/>
          </p:cNvSpPr>
          <p:nvPr>
            <p:ph type="sldNum" sz="quarter" idx="5"/>
          </p:nvPr>
        </p:nvSpPr>
        <p:spPr/>
        <p:txBody>
          <a:bodyPr/>
          <a:lstStyle/>
          <a:p>
            <a:fld id="{5CCFE5B8-F87B-4325-BBCF-6D9A0728B71E}" type="slidenum">
              <a:rPr lang="en-US" smtClean="0"/>
              <a:t>31</a:t>
            </a:fld>
            <a:endParaRPr lang="en-US"/>
          </a:p>
        </p:txBody>
      </p:sp>
    </p:spTree>
    <p:extLst>
      <p:ext uri="{BB962C8B-B14F-4D97-AF65-F5344CB8AC3E}">
        <p14:creationId xmlns:p14="http://schemas.microsoft.com/office/powerpoint/2010/main" val="3012218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bcr</a:t>
            </a:r>
            <a:r>
              <a:rPr lang="en-US" altLang="zh-CN" dirty="0"/>
              <a:t> of SLE</a:t>
            </a:r>
            <a:r>
              <a:rPr lang="zh-CN" altLang="en-US" dirty="0"/>
              <a:t> </a:t>
            </a:r>
            <a:r>
              <a:rPr lang="en-US" altLang="zh-CN" dirty="0"/>
              <a:t>and control</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CCFE5B8-F87B-4325-BBCF-6D9A0728B71E}" type="slidenum">
              <a:rPr lang="en-US" smtClean="0"/>
              <a:t>32</a:t>
            </a:fld>
            <a:endParaRPr lang="en-US"/>
          </a:p>
        </p:txBody>
      </p:sp>
    </p:spTree>
    <p:extLst>
      <p:ext uri="{BB962C8B-B14F-4D97-AF65-F5344CB8AC3E}">
        <p14:creationId xmlns:p14="http://schemas.microsoft.com/office/powerpoint/2010/main" val="4043869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tcr</a:t>
            </a:r>
            <a:r>
              <a:rPr lang="en-US" altLang="zh-CN" dirty="0"/>
              <a:t> of SLE</a:t>
            </a:r>
            <a:r>
              <a:rPr lang="zh-CN" altLang="en-US" dirty="0"/>
              <a:t> </a:t>
            </a:r>
            <a:r>
              <a:rPr lang="en-US" altLang="zh-CN" dirty="0"/>
              <a:t>and control</a:t>
            </a:r>
            <a:endParaRPr lang="zh-CN" altLang="en-US" dirty="0"/>
          </a:p>
        </p:txBody>
      </p:sp>
      <p:sp>
        <p:nvSpPr>
          <p:cNvPr id="4" name="灯片编号占位符 3"/>
          <p:cNvSpPr>
            <a:spLocks noGrp="1"/>
          </p:cNvSpPr>
          <p:nvPr>
            <p:ph type="sldNum" sz="quarter" idx="5"/>
          </p:nvPr>
        </p:nvSpPr>
        <p:spPr/>
        <p:txBody>
          <a:bodyPr/>
          <a:lstStyle/>
          <a:p>
            <a:fld id="{5CCFE5B8-F87B-4325-BBCF-6D9A0728B71E}" type="slidenum">
              <a:rPr lang="en-US" smtClean="0"/>
              <a:t>33</a:t>
            </a:fld>
            <a:endParaRPr lang="en-US"/>
          </a:p>
        </p:txBody>
      </p:sp>
    </p:spTree>
    <p:extLst>
      <p:ext uri="{BB962C8B-B14F-4D97-AF65-F5344CB8AC3E}">
        <p14:creationId xmlns:p14="http://schemas.microsoft.com/office/powerpoint/2010/main" val="2861930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TLB </a:t>
            </a:r>
            <a:r>
              <a:rPr lang="en-US" altLang="zh-CN" dirty="0" err="1"/>
              <a:t>bcr</a:t>
            </a:r>
            <a:r>
              <a:rPr lang="en-US" altLang="zh-CN" dirty="0"/>
              <a:t>  and </a:t>
            </a:r>
            <a:r>
              <a:rPr lang="en-US" altLang="zh-CN" dirty="0" err="1"/>
              <a:t>tcr</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CCFE5B8-F87B-4325-BBCF-6D9A0728B71E}" type="slidenum">
              <a:rPr lang="en-US" smtClean="0"/>
              <a:t>34</a:t>
            </a:fld>
            <a:endParaRPr lang="en-US"/>
          </a:p>
        </p:txBody>
      </p:sp>
    </p:spTree>
    <p:extLst>
      <p:ext uri="{BB962C8B-B14F-4D97-AF65-F5344CB8AC3E}">
        <p14:creationId xmlns:p14="http://schemas.microsoft.com/office/powerpoint/2010/main" val="1296438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一件非常有趣的事情是</a:t>
            </a:r>
            <a:r>
              <a:rPr lang="en-US" altLang="zh-CN" dirty="0"/>
              <a:t>3</a:t>
            </a:r>
            <a:r>
              <a:rPr lang="zh-CN" altLang="en-US" dirty="0"/>
              <a:t>种</a:t>
            </a:r>
            <a:r>
              <a:rPr lang="en-US" altLang="zh-CN" dirty="0"/>
              <a:t>TLB</a:t>
            </a:r>
            <a:r>
              <a:rPr lang="zh-CN" altLang="en-US" dirty="0"/>
              <a:t>亚型在</a:t>
            </a:r>
            <a:r>
              <a:rPr lang="en-US" altLang="zh-CN" dirty="0"/>
              <a:t>TCR </a:t>
            </a:r>
            <a:r>
              <a:rPr lang="zh-CN" altLang="en-US" dirty="0"/>
              <a:t>和</a:t>
            </a:r>
            <a:r>
              <a:rPr lang="en-US" altLang="zh-CN" dirty="0"/>
              <a:t>BCR</a:t>
            </a:r>
            <a:r>
              <a:rPr lang="zh-CN" altLang="en-US" dirty="0"/>
              <a:t>中的分布各有特点</a:t>
            </a:r>
            <a:endParaRPr lang="en-US" altLang="zh-CN" dirty="0"/>
          </a:p>
          <a:p>
            <a:r>
              <a:rPr lang="zh-CN" altLang="en-US" dirty="0"/>
              <a:t>之后会通过更大队列的数据（公共）来证实这个结论</a:t>
            </a:r>
          </a:p>
        </p:txBody>
      </p:sp>
      <p:sp>
        <p:nvSpPr>
          <p:cNvPr id="4" name="灯片编号占位符 3"/>
          <p:cNvSpPr>
            <a:spLocks noGrp="1"/>
          </p:cNvSpPr>
          <p:nvPr>
            <p:ph type="sldNum" sz="quarter" idx="5"/>
          </p:nvPr>
        </p:nvSpPr>
        <p:spPr/>
        <p:txBody>
          <a:bodyPr/>
          <a:lstStyle/>
          <a:p>
            <a:fld id="{4F228800-1360-48A8-B28C-7522D5AA18BE}" type="slidenum">
              <a:rPr lang="zh-CN" altLang="en-US" smtClean="0"/>
              <a:t>35</a:t>
            </a:fld>
            <a:endParaRPr lang="zh-CN" altLang="en-US"/>
          </a:p>
        </p:txBody>
      </p:sp>
    </p:spTree>
    <p:extLst>
      <p:ext uri="{BB962C8B-B14F-4D97-AF65-F5344CB8AC3E}">
        <p14:creationId xmlns:p14="http://schemas.microsoft.com/office/powerpoint/2010/main" val="273933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然而目前缺乏对</a:t>
            </a:r>
            <a:r>
              <a:rPr lang="en-US" altLang="zh-CN" dirty="0"/>
              <a:t>B </a:t>
            </a:r>
            <a:r>
              <a:rPr lang="zh-CN" altLang="en-US" dirty="0"/>
              <a:t>细胞重要功能的全面认识，例如</a:t>
            </a:r>
            <a:r>
              <a:rPr lang="en-US" altLang="zh-CN" dirty="0"/>
              <a:t>B </a:t>
            </a:r>
            <a:r>
              <a:rPr lang="zh-CN" altLang="en-US" dirty="0"/>
              <a:t>细胞已经被发向广泛存在于多种癌症中，但是一直缺乏对</a:t>
            </a:r>
            <a:r>
              <a:rPr lang="en-US" altLang="zh-CN" dirty="0"/>
              <a:t>B </a:t>
            </a:r>
            <a:r>
              <a:rPr lang="zh-CN" altLang="en-US" dirty="0"/>
              <a:t>细胞功能的系统性研究</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FE5B8-F87B-4325-BBCF-6D9A0728B7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9200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而我们的目标是构建单细胞分辨率的</a:t>
            </a:r>
            <a:r>
              <a:rPr lang="en-US" altLang="zh-CN" dirty="0"/>
              <a:t>B </a:t>
            </a:r>
            <a:r>
              <a:rPr lang="zh-CN" altLang="en-US" dirty="0"/>
              <a:t>细胞图谱，包含了健康人的多种组织，以及癌症，自身免疫疾病等多种重要疾病，特别的我们目前的数据还包含重要的模式生物小鼠可能会揭示人鼠在</a:t>
            </a:r>
            <a:r>
              <a:rPr lang="en-US" altLang="zh-CN" dirty="0"/>
              <a:t>B </a:t>
            </a:r>
            <a:r>
              <a:rPr lang="zh-CN" altLang="en-US" dirty="0"/>
              <a:t>细胞谱系上的差异</a:t>
            </a:r>
            <a:endParaRPr lang="en-US" altLang="zh-CN" dirty="0"/>
          </a:p>
          <a:p>
            <a:pPr marL="285750" indent="-285750">
              <a:lnSpc>
                <a:spcPct val="150000"/>
              </a:lnSpc>
              <a:buFont typeface="Arial" panose="020B0604020202020204" pitchFamily="34" charset="0"/>
              <a:buChar char="•"/>
            </a:pPr>
            <a:r>
              <a:rPr lang="en-US" altLang="zh-CN" dirty="0"/>
              <a:t>More precise definition and division of the subgroups of B cells</a:t>
            </a:r>
          </a:p>
          <a:p>
            <a:pPr marL="285750" indent="-285750">
              <a:lnSpc>
                <a:spcPct val="150000"/>
              </a:lnSpc>
              <a:buFont typeface="Arial" panose="020B0604020202020204" pitchFamily="34" charset="0"/>
              <a:buChar char="•"/>
            </a:pPr>
            <a:r>
              <a:rPr lang="en-US" altLang="zh-CN" dirty="0"/>
              <a:t>Reveal the unique role of B cell in various diseases</a:t>
            </a:r>
          </a:p>
        </p:txBody>
      </p:sp>
      <p:sp>
        <p:nvSpPr>
          <p:cNvPr id="4" name="灯片编号占位符 3"/>
          <p:cNvSpPr>
            <a:spLocks noGrp="1"/>
          </p:cNvSpPr>
          <p:nvPr>
            <p:ph type="sldNum" sz="quarter" idx="5"/>
          </p:nvPr>
        </p:nvSpPr>
        <p:spPr/>
        <p:txBody>
          <a:bodyPr/>
          <a:lstStyle/>
          <a:p>
            <a:fld id="{4F228800-1360-48A8-B28C-7522D5AA18BE}" type="slidenum">
              <a:rPr lang="zh-CN" altLang="en-US" smtClean="0"/>
              <a:t>5</a:t>
            </a:fld>
            <a:endParaRPr lang="zh-CN" altLang="en-US"/>
          </a:p>
        </p:txBody>
      </p:sp>
    </p:spTree>
    <p:extLst>
      <p:ext uri="{BB962C8B-B14F-4D97-AF65-F5344CB8AC3E}">
        <p14:creationId xmlns:p14="http://schemas.microsoft.com/office/powerpoint/2010/main" val="1682281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单细胞测序数据分析的标准流程</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4F228800-1360-48A8-B28C-7522D5AA18BE}" type="slidenum">
              <a:rPr lang="zh-CN" altLang="en-US" smtClean="0"/>
              <a:t>6</a:t>
            </a:fld>
            <a:endParaRPr lang="zh-CN" altLang="en-US"/>
          </a:p>
        </p:txBody>
      </p:sp>
    </p:spTree>
    <p:extLst>
      <p:ext uri="{BB962C8B-B14F-4D97-AF65-F5344CB8AC3E}">
        <p14:creationId xmlns:p14="http://schemas.microsoft.com/office/powerpoint/2010/main" val="105974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我们发现图谱中的绝大多数</a:t>
            </a:r>
            <a:r>
              <a:rPr lang="en-US" altLang="zh-CN" dirty="0"/>
              <a:t>cluster</a:t>
            </a:r>
            <a:r>
              <a:rPr lang="zh-CN" altLang="en-US" dirty="0"/>
              <a:t>能够与已知的</a:t>
            </a:r>
            <a:r>
              <a:rPr lang="en-US" altLang="zh-CN" dirty="0"/>
              <a:t>B cell subtype</a:t>
            </a:r>
            <a:r>
              <a:rPr lang="zh-CN" altLang="en-US" dirty="0"/>
              <a:t>较好的对应起来，但是我们还发现了一种新的</a:t>
            </a:r>
            <a:r>
              <a:rPr lang="en-US" altLang="zh-CN" dirty="0"/>
              <a:t>B cell</a:t>
            </a:r>
            <a:r>
              <a:rPr lang="zh-CN" altLang="en-US" dirty="0"/>
              <a:t>亚群，它的特征是同时表达</a:t>
            </a:r>
            <a:r>
              <a:rPr lang="en-US" altLang="zh-CN" dirty="0"/>
              <a:t>B cell</a:t>
            </a:r>
            <a:r>
              <a:rPr lang="zh-CN" altLang="en-US" dirty="0"/>
              <a:t>和</a:t>
            </a:r>
            <a:r>
              <a:rPr lang="en-US" altLang="zh-CN" dirty="0"/>
              <a:t>T cell</a:t>
            </a:r>
            <a:r>
              <a:rPr lang="zh-CN" altLang="en-US" dirty="0"/>
              <a:t>的表面</a:t>
            </a:r>
            <a:r>
              <a:rPr lang="en-US" altLang="zh-CN" dirty="0"/>
              <a:t>marker</a:t>
            </a:r>
            <a:r>
              <a:rPr lang="zh-CN" altLang="en-US" dirty="0"/>
              <a:t>，如</a:t>
            </a:r>
            <a:r>
              <a:rPr lang="en-US" altLang="zh-CN" dirty="0"/>
              <a:t>CD79A </a:t>
            </a:r>
            <a:r>
              <a:rPr lang="zh-CN" altLang="en-US" dirty="0"/>
              <a:t>和</a:t>
            </a:r>
            <a:r>
              <a:rPr lang="en-US" altLang="zh-CN" dirty="0"/>
              <a:t>CD3</a:t>
            </a:r>
            <a:r>
              <a:rPr lang="zh-CN" altLang="en-US" dirty="0"/>
              <a:t>。</a:t>
            </a:r>
          </a:p>
        </p:txBody>
      </p:sp>
      <p:sp>
        <p:nvSpPr>
          <p:cNvPr id="4" name="灯片编号占位符 3"/>
          <p:cNvSpPr>
            <a:spLocks noGrp="1"/>
          </p:cNvSpPr>
          <p:nvPr>
            <p:ph type="sldNum" sz="quarter" idx="5"/>
          </p:nvPr>
        </p:nvSpPr>
        <p:spPr/>
        <p:txBody>
          <a:bodyPr/>
          <a:lstStyle/>
          <a:p>
            <a:fld id="{4F228800-1360-48A8-B28C-7522D5AA18BE}" type="slidenum">
              <a:rPr lang="zh-CN" altLang="en-US" smtClean="0"/>
              <a:t>7</a:t>
            </a:fld>
            <a:endParaRPr lang="zh-CN" altLang="en-US"/>
          </a:p>
        </p:txBody>
      </p:sp>
    </p:spTree>
    <p:extLst>
      <p:ext uri="{BB962C8B-B14F-4D97-AF65-F5344CB8AC3E}">
        <p14:creationId xmlns:p14="http://schemas.microsoft.com/office/powerpoint/2010/main" val="376463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为什么叫</a:t>
            </a:r>
            <a:r>
              <a:rPr lang="en-US" altLang="zh-CN" dirty="0"/>
              <a:t>TLB</a:t>
            </a:r>
            <a:r>
              <a:rPr lang="zh-CN" altLang="en-US" dirty="0"/>
              <a:t>而不是</a:t>
            </a:r>
            <a:r>
              <a:rPr lang="en-US" altLang="zh-CN" dirty="0"/>
              <a:t>BLT——</a:t>
            </a:r>
            <a:r>
              <a:rPr lang="zh-CN" altLang="en-US" dirty="0"/>
              <a:t>与</a:t>
            </a:r>
            <a:r>
              <a:rPr lang="en-US" altLang="zh-CN" dirty="0"/>
              <a:t>B cell</a:t>
            </a:r>
            <a:r>
              <a:rPr lang="zh-CN" altLang="en-US" dirty="0"/>
              <a:t>更加相似</a:t>
            </a:r>
          </a:p>
        </p:txBody>
      </p:sp>
      <p:sp>
        <p:nvSpPr>
          <p:cNvPr id="4" name="灯片编号占位符 3"/>
          <p:cNvSpPr>
            <a:spLocks noGrp="1"/>
          </p:cNvSpPr>
          <p:nvPr>
            <p:ph type="sldNum" sz="quarter" idx="5"/>
          </p:nvPr>
        </p:nvSpPr>
        <p:spPr/>
        <p:txBody>
          <a:bodyPr/>
          <a:lstStyle/>
          <a:p>
            <a:fld id="{5CCFE5B8-F87B-4325-BBCF-6D9A0728B71E}" type="slidenum">
              <a:rPr lang="en-US" smtClean="0"/>
              <a:t>8</a:t>
            </a:fld>
            <a:endParaRPr lang="en-US"/>
          </a:p>
        </p:txBody>
      </p:sp>
    </p:spTree>
    <p:extLst>
      <p:ext uri="{BB962C8B-B14F-4D97-AF65-F5344CB8AC3E}">
        <p14:creationId xmlns:p14="http://schemas.microsoft.com/office/powerpoint/2010/main" val="1126297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不是测序带来的假象</a:t>
            </a:r>
            <a:r>
              <a:rPr lang="en-US" altLang="zh-CN" dirty="0"/>
              <a:t>: </a:t>
            </a:r>
            <a:r>
              <a:rPr lang="zh-CN" altLang="en-US" dirty="0"/>
              <a:t>在多个测序平台，多种单细胞建库技术，多个实验室的数据中同时存在，并且比例比较稳定</a:t>
            </a:r>
          </a:p>
        </p:txBody>
      </p:sp>
      <p:sp>
        <p:nvSpPr>
          <p:cNvPr id="4" name="灯片编号占位符 3"/>
          <p:cNvSpPr>
            <a:spLocks noGrp="1"/>
          </p:cNvSpPr>
          <p:nvPr>
            <p:ph type="sldNum" sz="quarter" idx="5"/>
          </p:nvPr>
        </p:nvSpPr>
        <p:spPr/>
        <p:txBody>
          <a:bodyPr/>
          <a:lstStyle/>
          <a:p>
            <a:fld id="{4F228800-1360-48A8-B28C-7522D5AA18BE}" type="slidenum">
              <a:rPr lang="zh-CN" altLang="en-US" smtClean="0"/>
              <a:t>9</a:t>
            </a:fld>
            <a:endParaRPr lang="zh-CN" altLang="en-US"/>
          </a:p>
        </p:txBody>
      </p:sp>
    </p:spTree>
    <p:extLst>
      <p:ext uri="{BB962C8B-B14F-4D97-AF65-F5344CB8AC3E}">
        <p14:creationId xmlns:p14="http://schemas.microsoft.com/office/powerpoint/2010/main" val="187467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9A335F-B859-490E-9533-B214D8A57278}" type="datetime1">
              <a:rPr lang="zh-CN" altLang="en-US" smtClean="0"/>
              <a:t>2021/3/23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182173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F257F12-D922-4C0C-A537-7836008F40A0}" type="datetime1">
              <a:rPr lang="zh-CN" altLang="en-US" smtClean="0"/>
              <a:t>2021/3/23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3602531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4221893-2ADB-4536-81B8-51AA6295BD0A}" type="datetime1">
              <a:rPr lang="zh-CN" altLang="en-US" smtClean="0"/>
              <a:t>2021/3/23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235399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6C52C-0D2E-4A1D-826F-6B7EA12CB56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62A85AF-760D-427E-8843-562E1285EAB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6E15D14-7195-47C7-BEB7-B8AB870C9377}"/>
              </a:ext>
            </a:extLst>
          </p:cNvPr>
          <p:cNvSpPr>
            <a:spLocks noGrp="1"/>
          </p:cNvSpPr>
          <p:nvPr>
            <p:ph type="dt" sz="half" idx="10"/>
          </p:nvPr>
        </p:nvSpPr>
        <p:spPr/>
        <p:txBody>
          <a:bodyPr/>
          <a:lstStyle/>
          <a:p>
            <a:fld id="{1FB579FE-F4BF-4B75-B0E8-B3D3B24C034E}" type="datetime1">
              <a:rPr lang="zh-CN" altLang="en-US" smtClean="0"/>
              <a:t>2021/3/23</a:t>
            </a:fld>
            <a:endParaRPr lang="zh-CN" altLang="en-US"/>
          </a:p>
        </p:txBody>
      </p:sp>
      <p:sp>
        <p:nvSpPr>
          <p:cNvPr id="5" name="页脚占位符 4">
            <a:extLst>
              <a:ext uri="{FF2B5EF4-FFF2-40B4-BE49-F238E27FC236}">
                <a16:creationId xmlns:a16="http://schemas.microsoft.com/office/drawing/2014/main" id="{0AAAE945-FA59-4A30-A666-8DE083B1A9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2020B9-6E5C-4AC7-8FCD-92281614EA02}"/>
              </a:ext>
            </a:extLst>
          </p:cNvPr>
          <p:cNvSpPr>
            <a:spLocks noGrp="1"/>
          </p:cNvSpPr>
          <p:nvPr>
            <p:ph type="sldNum" sz="quarter" idx="12"/>
          </p:nvPr>
        </p:nvSpPr>
        <p:spPr/>
        <p:txBody>
          <a:body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3401332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2167E-5009-4CCF-B8AF-3159616A17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94DBF1-FF66-453C-BBC7-D792EB027C4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2539E3-A740-4675-8941-B92EBB766FC6}"/>
              </a:ext>
            </a:extLst>
          </p:cNvPr>
          <p:cNvSpPr>
            <a:spLocks noGrp="1"/>
          </p:cNvSpPr>
          <p:nvPr>
            <p:ph type="dt" sz="half" idx="10"/>
          </p:nvPr>
        </p:nvSpPr>
        <p:spPr/>
        <p:txBody>
          <a:bodyPr/>
          <a:lstStyle/>
          <a:p>
            <a:fld id="{21DD174A-E080-4C8B-86AF-3FD9DF452446}" type="datetime1">
              <a:rPr lang="zh-CN" altLang="en-US" smtClean="0"/>
              <a:t>2021/3/23</a:t>
            </a:fld>
            <a:endParaRPr lang="zh-CN" altLang="en-US"/>
          </a:p>
        </p:txBody>
      </p:sp>
      <p:sp>
        <p:nvSpPr>
          <p:cNvPr id="5" name="页脚占位符 4">
            <a:extLst>
              <a:ext uri="{FF2B5EF4-FFF2-40B4-BE49-F238E27FC236}">
                <a16:creationId xmlns:a16="http://schemas.microsoft.com/office/drawing/2014/main" id="{38E30D39-800A-4488-8F07-FD67A8A74A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206AD6-D130-4CEF-851E-1C7E0514CE61}"/>
              </a:ext>
            </a:extLst>
          </p:cNvPr>
          <p:cNvSpPr>
            <a:spLocks noGrp="1"/>
          </p:cNvSpPr>
          <p:nvPr>
            <p:ph type="sldNum" sz="quarter" idx="12"/>
          </p:nvPr>
        </p:nvSpPr>
        <p:spPr/>
        <p:txBody>
          <a:body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4020125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63383-FF7D-4149-ACA6-DD115EF64B7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D16A949-4250-4B7E-A8F0-224555F322CE}"/>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B86402F-B6C9-4ED4-833F-A6D89E366998}"/>
              </a:ext>
            </a:extLst>
          </p:cNvPr>
          <p:cNvSpPr>
            <a:spLocks noGrp="1"/>
          </p:cNvSpPr>
          <p:nvPr>
            <p:ph type="dt" sz="half" idx="10"/>
          </p:nvPr>
        </p:nvSpPr>
        <p:spPr/>
        <p:txBody>
          <a:bodyPr/>
          <a:lstStyle/>
          <a:p>
            <a:fld id="{C559695B-FE1B-40A4-A4E4-F2F749EE0893}" type="datetime1">
              <a:rPr lang="zh-CN" altLang="en-US" smtClean="0"/>
              <a:t>2021/3/23</a:t>
            </a:fld>
            <a:endParaRPr lang="zh-CN" altLang="en-US"/>
          </a:p>
        </p:txBody>
      </p:sp>
      <p:sp>
        <p:nvSpPr>
          <p:cNvPr id="5" name="页脚占位符 4">
            <a:extLst>
              <a:ext uri="{FF2B5EF4-FFF2-40B4-BE49-F238E27FC236}">
                <a16:creationId xmlns:a16="http://schemas.microsoft.com/office/drawing/2014/main" id="{5CBAA821-63EC-42D3-B104-85F9767242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C43610-CB69-4166-9760-0106704726D6}"/>
              </a:ext>
            </a:extLst>
          </p:cNvPr>
          <p:cNvSpPr>
            <a:spLocks noGrp="1"/>
          </p:cNvSpPr>
          <p:nvPr>
            <p:ph type="sldNum" sz="quarter" idx="12"/>
          </p:nvPr>
        </p:nvSpPr>
        <p:spPr/>
        <p:txBody>
          <a:body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3168300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0F3908-7FB9-4FE4-A6D2-442568C91F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1C6F68C-0BE5-4BFE-B23B-3130D3691F3E}"/>
              </a:ext>
            </a:extLst>
          </p:cNvPr>
          <p:cNvSpPr>
            <a:spLocks noGrp="1"/>
          </p:cNvSpPr>
          <p:nvPr>
            <p:ph sz="half" idx="1"/>
          </p:nvPr>
        </p:nvSpPr>
        <p:spPr>
          <a:xfrm>
            <a:off x="62865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02C9FEF-9B0E-4CC9-8C6D-FC3F7B998336}"/>
              </a:ext>
            </a:extLst>
          </p:cNvPr>
          <p:cNvSpPr>
            <a:spLocks noGrp="1"/>
          </p:cNvSpPr>
          <p:nvPr>
            <p:ph sz="half" idx="2"/>
          </p:nvPr>
        </p:nvSpPr>
        <p:spPr>
          <a:xfrm>
            <a:off x="464820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DA79361-55A6-40F8-ABD2-871608809B1B}"/>
              </a:ext>
            </a:extLst>
          </p:cNvPr>
          <p:cNvSpPr>
            <a:spLocks noGrp="1"/>
          </p:cNvSpPr>
          <p:nvPr>
            <p:ph type="dt" sz="half" idx="10"/>
          </p:nvPr>
        </p:nvSpPr>
        <p:spPr/>
        <p:txBody>
          <a:bodyPr/>
          <a:lstStyle/>
          <a:p>
            <a:fld id="{1CFA80F5-9C3B-4EB9-AAEA-5D313109AB2A}" type="datetime1">
              <a:rPr lang="zh-CN" altLang="en-US" smtClean="0"/>
              <a:t>2021/3/23</a:t>
            </a:fld>
            <a:endParaRPr lang="zh-CN" altLang="en-US"/>
          </a:p>
        </p:txBody>
      </p:sp>
      <p:sp>
        <p:nvSpPr>
          <p:cNvPr id="6" name="页脚占位符 5">
            <a:extLst>
              <a:ext uri="{FF2B5EF4-FFF2-40B4-BE49-F238E27FC236}">
                <a16:creationId xmlns:a16="http://schemas.microsoft.com/office/drawing/2014/main" id="{E3AC0F8E-DB23-41F4-A67B-39B096003D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9274EE-6C10-43C2-B5F5-F23B72F22F55}"/>
              </a:ext>
            </a:extLst>
          </p:cNvPr>
          <p:cNvSpPr>
            <a:spLocks noGrp="1"/>
          </p:cNvSpPr>
          <p:nvPr>
            <p:ph type="sldNum" sz="quarter" idx="12"/>
          </p:nvPr>
        </p:nvSpPr>
        <p:spPr/>
        <p:txBody>
          <a:body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319796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7A49F-C88F-4F8A-83D4-27F5250623B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EE7E24-1869-4A68-A193-3AE5742CC08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713E470-4F04-4ED9-ACDA-7CD88311D14E}"/>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8B7D466-4F29-428E-AE4A-E8FD34B4677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7EFE506-65EE-4032-A81D-F25D9111AB35}"/>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3976D9E-0AF0-48FF-83AD-2884D7026004}"/>
              </a:ext>
            </a:extLst>
          </p:cNvPr>
          <p:cNvSpPr>
            <a:spLocks noGrp="1"/>
          </p:cNvSpPr>
          <p:nvPr>
            <p:ph type="dt" sz="half" idx="10"/>
          </p:nvPr>
        </p:nvSpPr>
        <p:spPr/>
        <p:txBody>
          <a:bodyPr/>
          <a:lstStyle/>
          <a:p>
            <a:fld id="{809ADED5-F695-4FD5-8687-59A186A5D0FB}" type="datetime1">
              <a:rPr lang="zh-CN" altLang="en-US" smtClean="0"/>
              <a:t>2021/3/23</a:t>
            </a:fld>
            <a:endParaRPr lang="zh-CN" altLang="en-US"/>
          </a:p>
        </p:txBody>
      </p:sp>
      <p:sp>
        <p:nvSpPr>
          <p:cNvPr id="8" name="页脚占位符 7">
            <a:extLst>
              <a:ext uri="{FF2B5EF4-FFF2-40B4-BE49-F238E27FC236}">
                <a16:creationId xmlns:a16="http://schemas.microsoft.com/office/drawing/2014/main" id="{A248168D-7A5B-456C-BBE0-69CD2253FC9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B6A735-A2E7-445E-BD76-68AB36E081A0}"/>
              </a:ext>
            </a:extLst>
          </p:cNvPr>
          <p:cNvSpPr>
            <a:spLocks noGrp="1"/>
          </p:cNvSpPr>
          <p:nvPr>
            <p:ph type="sldNum" sz="quarter" idx="12"/>
          </p:nvPr>
        </p:nvSpPr>
        <p:spPr/>
        <p:txBody>
          <a:body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217255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879C3-B5F5-400E-A3DE-80CC620E8D5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8D9E287-75A9-49E4-82C1-E10716B8AE7D}"/>
              </a:ext>
            </a:extLst>
          </p:cNvPr>
          <p:cNvSpPr>
            <a:spLocks noGrp="1"/>
          </p:cNvSpPr>
          <p:nvPr>
            <p:ph type="dt" sz="half" idx="10"/>
          </p:nvPr>
        </p:nvSpPr>
        <p:spPr/>
        <p:txBody>
          <a:bodyPr/>
          <a:lstStyle/>
          <a:p>
            <a:fld id="{66691003-C816-4195-8A18-ECA0E72EBC42}" type="datetime1">
              <a:rPr lang="zh-CN" altLang="en-US" smtClean="0"/>
              <a:t>2021/3/23</a:t>
            </a:fld>
            <a:endParaRPr lang="zh-CN" altLang="en-US"/>
          </a:p>
        </p:txBody>
      </p:sp>
      <p:sp>
        <p:nvSpPr>
          <p:cNvPr id="4" name="页脚占位符 3">
            <a:extLst>
              <a:ext uri="{FF2B5EF4-FFF2-40B4-BE49-F238E27FC236}">
                <a16:creationId xmlns:a16="http://schemas.microsoft.com/office/drawing/2014/main" id="{326BF27F-700D-4B67-AC2B-3FE89EDC5D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B59C4FA-0C78-4A75-AA70-B9F105E97FBF}"/>
              </a:ext>
            </a:extLst>
          </p:cNvPr>
          <p:cNvSpPr>
            <a:spLocks noGrp="1"/>
          </p:cNvSpPr>
          <p:nvPr>
            <p:ph type="sldNum" sz="quarter" idx="12"/>
          </p:nvPr>
        </p:nvSpPr>
        <p:spPr/>
        <p:txBody>
          <a:body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1807241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4154838-B079-49FC-B709-08C06AA3EA72}"/>
              </a:ext>
            </a:extLst>
          </p:cNvPr>
          <p:cNvSpPr>
            <a:spLocks noGrp="1"/>
          </p:cNvSpPr>
          <p:nvPr>
            <p:ph type="dt" sz="half" idx="10"/>
          </p:nvPr>
        </p:nvSpPr>
        <p:spPr/>
        <p:txBody>
          <a:bodyPr/>
          <a:lstStyle/>
          <a:p>
            <a:fld id="{46433958-B4F7-492C-A80D-1EFA340A630C}" type="datetime1">
              <a:rPr lang="zh-CN" altLang="en-US" smtClean="0"/>
              <a:t>2021/3/23</a:t>
            </a:fld>
            <a:endParaRPr lang="zh-CN" altLang="en-US"/>
          </a:p>
        </p:txBody>
      </p:sp>
      <p:sp>
        <p:nvSpPr>
          <p:cNvPr id="3" name="页脚占位符 2">
            <a:extLst>
              <a:ext uri="{FF2B5EF4-FFF2-40B4-BE49-F238E27FC236}">
                <a16:creationId xmlns:a16="http://schemas.microsoft.com/office/drawing/2014/main" id="{E422D138-E186-4B06-BCDA-47AB345B26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EB54344-951C-4D2C-BDD2-A01420E93869}"/>
              </a:ext>
            </a:extLst>
          </p:cNvPr>
          <p:cNvSpPr>
            <a:spLocks noGrp="1"/>
          </p:cNvSpPr>
          <p:nvPr>
            <p:ph type="sldNum" sz="quarter" idx="12"/>
          </p:nvPr>
        </p:nvSpPr>
        <p:spPr/>
        <p:txBody>
          <a:body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1666095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E1227-1E5B-417F-978B-1929ACCC15A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E3BEC3B-5A39-4967-84F1-322BC2DEB86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760B006-7481-4FDA-97DC-8957502BFB4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76F77B8-9E62-4CCC-B2DB-B0119DEBE138}"/>
              </a:ext>
            </a:extLst>
          </p:cNvPr>
          <p:cNvSpPr>
            <a:spLocks noGrp="1"/>
          </p:cNvSpPr>
          <p:nvPr>
            <p:ph type="dt" sz="half" idx="10"/>
          </p:nvPr>
        </p:nvSpPr>
        <p:spPr/>
        <p:txBody>
          <a:bodyPr/>
          <a:lstStyle/>
          <a:p>
            <a:fld id="{C57B5776-733A-45B8-9BA6-320B9D76D0B4}" type="datetime1">
              <a:rPr lang="zh-CN" altLang="en-US" smtClean="0"/>
              <a:t>2021/3/23</a:t>
            </a:fld>
            <a:endParaRPr lang="zh-CN" altLang="en-US"/>
          </a:p>
        </p:txBody>
      </p:sp>
      <p:sp>
        <p:nvSpPr>
          <p:cNvPr id="6" name="页脚占位符 5">
            <a:extLst>
              <a:ext uri="{FF2B5EF4-FFF2-40B4-BE49-F238E27FC236}">
                <a16:creationId xmlns:a16="http://schemas.microsoft.com/office/drawing/2014/main" id="{943636AF-D2D2-4BF7-9B5C-80EEA61D0D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2B4448-6BF0-437B-8EF2-42466A5B04D2}"/>
              </a:ext>
            </a:extLst>
          </p:cNvPr>
          <p:cNvSpPr>
            <a:spLocks noGrp="1"/>
          </p:cNvSpPr>
          <p:nvPr>
            <p:ph type="sldNum" sz="quarter" idx="12"/>
          </p:nvPr>
        </p:nvSpPr>
        <p:spPr/>
        <p:txBody>
          <a:body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253730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E99634-59E4-49F7-8C94-5CA9BB4D07C4}" type="datetime1">
              <a:rPr lang="zh-CN" altLang="en-US" smtClean="0"/>
              <a:t>2021/3/23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5C3A5A-9CC9-43B9-9B30-85FFB9DBD146}" type="slidenum">
              <a:rPr lang="zh-CN" altLang="en-US" smtClean="0"/>
              <a:t>‹#›</a:t>
            </a:fld>
            <a:endParaRPr lang="zh-CN" altLang="en-US" dirty="0"/>
          </a:p>
        </p:txBody>
      </p:sp>
    </p:spTree>
    <p:extLst>
      <p:ext uri="{BB962C8B-B14F-4D97-AF65-F5344CB8AC3E}">
        <p14:creationId xmlns:p14="http://schemas.microsoft.com/office/powerpoint/2010/main" val="40552216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B088B-F52D-435B-BCF9-0E0AF23626B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DA0F117-A03D-46E1-91BC-F1CBD38A27A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40C20BD-018E-4298-903F-F0B4D63C2E6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F55C6F-D57B-49C0-81D0-3C7D5C42D05D}"/>
              </a:ext>
            </a:extLst>
          </p:cNvPr>
          <p:cNvSpPr>
            <a:spLocks noGrp="1"/>
          </p:cNvSpPr>
          <p:nvPr>
            <p:ph type="dt" sz="half" idx="10"/>
          </p:nvPr>
        </p:nvSpPr>
        <p:spPr/>
        <p:txBody>
          <a:bodyPr/>
          <a:lstStyle/>
          <a:p>
            <a:fld id="{58FE36E4-4A1F-4073-B89E-CA3B761EC2AB}" type="datetime1">
              <a:rPr lang="zh-CN" altLang="en-US" smtClean="0"/>
              <a:t>2021/3/23</a:t>
            </a:fld>
            <a:endParaRPr lang="zh-CN" altLang="en-US"/>
          </a:p>
        </p:txBody>
      </p:sp>
      <p:sp>
        <p:nvSpPr>
          <p:cNvPr id="6" name="页脚占位符 5">
            <a:extLst>
              <a:ext uri="{FF2B5EF4-FFF2-40B4-BE49-F238E27FC236}">
                <a16:creationId xmlns:a16="http://schemas.microsoft.com/office/drawing/2014/main" id="{C5B324E7-D8F1-4741-92A1-36B2AFDD51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C406A7-9DB3-4997-BA0F-677417864343}"/>
              </a:ext>
            </a:extLst>
          </p:cNvPr>
          <p:cNvSpPr>
            <a:spLocks noGrp="1"/>
          </p:cNvSpPr>
          <p:nvPr>
            <p:ph type="sldNum" sz="quarter" idx="12"/>
          </p:nvPr>
        </p:nvSpPr>
        <p:spPr/>
        <p:txBody>
          <a:body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2902389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368C8-D277-4C01-BBD6-C07DD6DD665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923B42-75E9-4798-874E-54580BF8883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E317B96-8305-4C83-9B49-6037CF5AE8DA}"/>
              </a:ext>
            </a:extLst>
          </p:cNvPr>
          <p:cNvSpPr>
            <a:spLocks noGrp="1"/>
          </p:cNvSpPr>
          <p:nvPr>
            <p:ph type="dt" sz="half" idx="10"/>
          </p:nvPr>
        </p:nvSpPr>
        <p:spPr/>
        <p:txBody>
          <a:bodyPr/>
          <a:lstStyle/>
          <a:p>
            <a:fld id="{9A5BA5FD-482B-409C-8647-32AA4F85DB6E}" type="datetime1">
              <a:rPr lang="zh-CN" altLang="en-US" smtClean="0"/>
              <a:t>2021/3/23</a:t>
            </a:fld>
            <a:endParaRPr lang="zh-CN" altLang="en-US"/>
          </a:p>
        </p:txBody>
      </p:sp>
      <p:sp>
        <p:nvSpPr>
          <p:cNvPr id="5" name="页脚占位符 4">
            <a:extLst>
              <a:ext uri="{FF2B5EF4-FFF2-40B4-BE49-F238E27FC236}">
                <a16:creationId xmlns:a16="http://schemas.microsoft.com/office/drawing/2014/main" id="{C778AE6F-911D-404C-947A-CD5E195C52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CCFED4-9F62-4616-A3B4-4A5A668CF5EC}"/>
              </a:ext>
            </a:extLst>
          </p:cNvPr>
          <p:cNvSpPr>
            <a:spLocks noGrp="1"/>
          </p:cNvSpPr>
          <p:nvPr>
            <p:ph type="sldNum" sz="quarter" idx="12"/>
          </p:nvPr>
        </p:nvSpPr>
        <p:spPr/>
        <p:txBody>
          <a:body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26624038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04A1C96-F253-411D-A910-2AC750E43B9C}"/>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9F0B342-3AEA-4453-8924-1815F2F49D40}"/>
              </a:ext>
            </a:extLst>
          </p:cNvPr>
          <p:cNvSpPr>
            <a:spLocks noGrp="1"/>
          </p:cNvSpPr>
          <p:nvPr>
            <p:ph type="body" orient="vert" idx="1"/>
          </p:nvPr>
        </p:nvSpPr>
        <p:spPr>
          <a:xfrm>
            <a:off x="628650" y="365125"/>
            <a:ext cx="57626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E40C093-1E4E-4CCB-87EF-11EC0A78CA72}"/>
              </a:ext>
            </a:extLst>
          </p:cNvPr>
          <p:cNvSpPr>
            <a:spLocks noGrp="1"/>
          </p:cNvSpPr>
          <p:nvPr>
            <p:ph type="dt" sz="half" idx="10"/>
          </p:nvPr>
        </p:nvSpPr>
        <p:spPr/>
        <p:txBody>
          <a:bodyPr/>
          <a:lstStyle/>
          <a:p>
            <a:fld id="{38263FB1-4889-45FC-824F-4BED1548E535}" type="datetime1">
              <a:rPr lang="zh-CN" altLang="en-US" smtClean="0"/>
              <a:t>2021/3/23</a:t>
            </a:fld>
            <a:endParaRPr lang="zh-CN" altLang="en-US"/>
          </a:p>
        </p:txBody>
      </p:sp>
      <p:sp>
        <p:nvSpPr>
          <p:cNvPr id="5" name="页脚占位符 4">
            <a:extLst>
              <a:ext uri="{FF2B5EF4-FFF2-40B4-BE49-F238E27FC236}">
                <a16:creationId xmlns:a16="http://schemas.microsoft.com/office/drawing/2014/main" id="{7A134F67-87A3-4B35-AFC6-BF853BAF59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CA0E01-F91D-4322-B806-046E364187C4}"/>
              </a:ext>
            </a:extLst>
          </p:cNvPr>
          <p:cNvSpPr>
            <a:spLocks noGrp="1"/>
          </p:cNvSpPr>
          <p:nvPr>
            <p:ph type="sldNum" sz="quarter" idx="12"/>
          </p:nvPr>
        </p:nvSpPr>
        <p:spPr/>
        <p:txBody>
          <a:body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2860452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07DD363-5C8B-45B4-99B0-BABDC839306F}" type="datetime1">
              <a:rPr lang="zh-CN" altLang="en-US" smtClean="0"/>
              <a:t>2021/3/23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1483384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DA1BB78-DEDC-4F1F-9856-0397A5100EC3}" type="datetime1">
              <a:rPr lang="zh-CN" altLang="en-US" smtClean="0"/>
              <a:t>2021/3/23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24494395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B2400F6-FA3E-418A-8512-7648F7F8E7E9}" type="datetime1">
              <a:rPr lang="zh-CN" altLang="en-US" smtClean="0"/>
              <a:t>2021/3/23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29601624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C528B47-7BC3-47AE-AC01-3F5FA0B2E067}" type="datetime1">
              <a:rPr lang="zh-CN" altLang="en-US" smtClean="0"/>
              <a:t>2021/3/23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32510537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0672D4E-3FD2-4CD6-A7AA-A4DA1A30F22F}" type="datetime1">
              <a:rPr lang="zh-CN" altLang="en-US" smtClean="0"/>
              <a:t>2021/3/23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1844238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A4485BD-61A7-40D0-AE3C-6FA0D3DC1EB9}" type="datetime1">
              <a:rPr lang="zh-CN" altLang="en-US" smtClean="0"/>
              <a:t>2021/3/23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3907087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D43316-7B67-4ECA-A437-C10FC828BC6E}" type="datetime1">
              <a:rPr lang="zh-CN" altLang="en-US" smtClean="0"/>
              <a:t>2021/3/23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536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4BFA992-1587-4CAF-B7E9-1E5C4509D82B}" type="datetime1">
              <a:rPr lang="zh-CN" altLang="en-US" smtClean="0"/>
              <a:t>2021/3/23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1423187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9C7E4EBD-8A0C-4E1F-9F95-94144E834E2A}" type="datetime1">
              <a:rPr lang="zh-CN" altLang="en-US" smtClean="0"/>
              <a:t>2021/3/23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38347103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45777A3-031B-43DE-A776-FFE2E6A9812B}" type="datetime1">
              <a:rPr lang="zh-CN" altLang="en-US" smtClean="0"/>
              <a:t>2021/3/23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3444323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E11BD1-A88D-4BD3-8CA2-EF721C091467}" type="datetime1">
              <a:rPr lang="zh-CN" altLang="en-US" smtClean="0"/>
              <a:t>2021/3/23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35685369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0AC189E-90E5-443C-AA89-71162E7DF57D}" type="datetime1">
              <a:rPr lang="zh-CN" altLang="en-US" smtClean="0"/>
              <a:t>2021/3/23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5297B-337B-4F1B-BFA1-168E2466F4C1}" type="slidenum">
              <a:rPr lang="en-US" smtClean="0"/>
              <a:t>‹#›</a:t>
            </a:fld>
            <a:endParaRPr lang="en-US"/>
          </a:p>
        </p:txBody>
      </p:sp>
    </p:spTree>
    <p:extLst>
      <p:ext uri="{BB962C8B-B14F-4D97-AF65-F5344CB8AC3E}">
        <p14:creationId xmlns:p14="http://schemas.microsoft.com/office/powerpoint/2010/main" val="3881257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E76BD08-22C8-4589-994A-8EEF47CF8A83}" type="datetime1">
              <a:rPr lang="zh-CN" altLang="en-US" smtClean="0"/>
              <a:t>2021/3/23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2890748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7A603DE-9186-4379-A7E0-F4F888109455}" type="datetime1">
              <a:rPr lang="zh-CN" altLang="en-US" smtClean="0"/>
              <a:t>2021/3/23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1613647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3041915-AF54-4B40-854B-DD37E60B70F7}" type="datetime1">
              <a:rPr lang="zh-CN" altLang="en-US" smtClean="0"/>
              <a:t>2021/3/23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995511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24C384-EEAE-437E-ADAE-E3D501F54914}" type="datetime1">
              <a:rPr lang="zh-CN" altLang="en-US" smtClean="0"/>
              <a:t>2021/3/23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1987401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4F632C5-2574-4DD0-AAE4-B2076C1104FF}" type="datetime1">
              <a:rPr lang="zh-CN" altLang="en-US" smtClean="0"/>
              <a:t>2021/3/23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398928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197972A-6317-44DD-B6A1-375EBD625942}" type="datetime1">
              <a:rPr lang="zh-CN" altLang="en-US" smtClean="0"/>
              <a:t>2021/3/23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5C3A5A-9CC9-43B9-9B30-85FFB9DBD146}" type="slidenum">
              <a:rPr lang="zh-CN" altLang="en-US" smtClean="0"/>
              <a:t>‹#›</a:t>
            </a:fld>
            <a:endParaRPr lang="zh-CN" altLang="en-US"/>
          </a:p>
        </p:txBody>
      </p:sp>
    </p:spTree>
    <p:extLst>
      <p:ext uri="{BB962C8B-B14F-4D97-AF65-F5344CB8AC3E}">
        <p14:creationId xmlns:p14="http://schemas.microsoft.com/office/powerpoint/2010/main" val="1726006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34744-36ED-4BAC-BF5A-0C0931357543}" type="datetime1">
              <a:rPr lang="zh-CN" altLang="en-US" smtClean="0"/>
              <a:t>2021/3/23</a:t>
            </a:fld>
            <a:endParaRPr lang="zh-CN"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C3A5A-9CC9-43B9-9B30-85FFB9DBD146}" type="slidenum">
              <a:rPr lang="zh-CN" altLang="en-US" smtClean="0"/>
              <a:t>‹#›</a:t>
            </a:fld>
            <a:endParaRPr lang="zh-CN" altLang="en-US" dirty="0"/>
          </a:p>
        </p:txBody>
      </p:sp>
    </p:spTree>
    <p:extLst>
      <p:ext uri="{BB962C8B-B14F-4D97-AF65-F5344CB8AC3E}">
        <p14:creationId xmlns:p14="http://schemas.microsoft.com/office/powerpoint/2010/main" val="38915322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820F3F0-102D-49FD-8312-5C295CB8892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9819EE3-92E6-46FA-A2C3-35ECB373042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83F007A-B1F1-44CB-9284-FD22FEF19D3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C9130-5F51-4B89-978F-3D99B60C9168}" type="datetime1">
              <a:rPr lang="zh-CN" altLang="en-US" smtClean="0"/>
              <a:t>2021/3/23</a:t>
            </a:fld>
            <a:endParaRPr lang="zh-CN" altLang="en-US"/>
          </a:p>
        </p:txBody>
      </p:sp>
      <p:sp>
        <p:nvSpPr>
          <p:cNvPr id="5" name="页脚占位符 4">
            <a:extLst>
              <a:ext uri="{FF2B5EF4-FFF2-40B4-BE49-F238E27FC236}">
                <a16:creationId xmlns:a16="http://schemas.microsoft.com/office/drawing/2014/main" id="{B37E85FF-CB86-4BF5-9967-39E33ADF3E4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BCB8D3E-40FF-4A64-A6BA-5ED7E90F6FA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4331E5-A90C-4573-B3AA-CACB200C5337}" type="slidenum">
              <a:rPr lang="zh-CN" altLang="en-US" smtClean="0"/>
              <a:t>‹#›</a:t>
            </a:fld>
            <a:endParaRPr lang="zh-CN" altLang="en-US"/>
          </a:p>
        </p:txBody>
      </p:sp>
    </p:spTree>
    <p:extLst>
      <p:ext uri="{BB962C8B-B14F-4D97-AF65-F5344CB8AC3E}">
        <p14:creationId xmlns:p14="http://schemas.microsoft.com/office/powerpoint/2010/main" val="169393651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B31C1-4728-4782-801E-7D40CF475343}" type="datetime1">
              <a:rPr lang="zh-CN" altLang="en-US" smtClean="0"/>
              <a:t>2021/3/23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A5297B-337B-4F1B-BFA1-168E2466F4C1}" type="slidenum">
              <a:rPr lang="en-US" smtClean="0"/>
              <a:t>‹#›</a:t>
            </a:fld>
            <a:endParaRPr lang="en-US"/>
          </a:p>
        </p:txBody>
      </p:sp>
    </p:spTree>
    <p:extLst>
      <p:ext uri="{BB962C8B-B14F-4D97-AF65-F5344CB8AC3E}">
        <p14:creationId xmlns:p14="http://schemas.microsoft.com/office/powerpoint/2010/main" val="256162174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tmp"/><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9.xml"/><Relationship Id="rId5" Type="http://schemas.openxmlformats.org/officeDocument/2006/relationships/image" Target="../media/image7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73.pn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96.png"/><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microsoft.com/office/2007/relationships/hdphoto" Target="../media/hdphoto3.wdp"/><Relationship Id="rId5" Type="http://schemas.openxmlformats.org/officeDocument/2006/relationships/image" Target="../media/image99.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29.xml"/><Relationship Id="rId5" Type="http://schemas.openxmlformats.org/officeDocument/2006/relationships/image" Target="../media/image109.png"/><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5.xml"/><Relationship Id="rId1" Type="http://schemas.openxmlformats.org/officeDocument/2006/relationships/slideLayout" Target="../slideLayouts/slideLayout29.xml"/><Relationship Id="rId5" Type="http://schemas.openxmlformats.org/officeDocument/2006/relationships/image" Target="../media/image150.png"/><Relationship Id="rId4" Type="http://schemas.openxmlformats.org/officeDocument/2006/relationships/image" Target="../media/image1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svg"/><Relationship Id="rId26" Type="http://schemas.openxmlformats.org/officeDocument/2006/relationships/image" Target="../media/image32.svg"/><Relationship Id="rId39" Type="http://schemas.openxmlformats.org/officeDocument/2006/relationships/image" Target="../media/image45.png"/><Relationship Id="rId21" Type="http://schemas.openxmlformats.org/officeDocument/2006/relationships/image" Target="../media/image27.png"/><Relationship Id="rId34" Type="http://schemas.openxmlformats.org/officeDocument/2006/relationships/image" Target="../media/image40.svg"/><Relationship Id="rId42" Type="http://schemas.openxmlformats.org/officeDocument/2006/relationships/image" Target="../media/image48.svg"/><Relationship Id="rId7"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image" Target="../media/image22.svg"/><Relationship Id="rId29" Type="http://schemas.openxmlformats.org/officeDocument/2006/relationships/image" Target="../media/image35.png"/><Relationship Id="rId1" Type="http://schemas.openxmlformats.org/officeDocument/2006/relationships/slideLayout" Target="../slideLayouts/slideLayout24.xml"/><Relationship Id="rId6" Type="http://schemas.openxmlformats.org/officeDocument/2006/relationships/image" Target="../media/image12.jpeg"/><Relationship Id="rId11" Type="http://schemas.openxmlformats.org/officeDocument/2006/relationships/image" Target="../media/image17.png"/><Relationship Id="rId24" Type="http://schemas.openxmlformats.org/officeDocument/2006/relationships/image" Target="../media/image30.svg"/><Relationship Id="rId32" Type="http://schemas.openxmlformats.org/officeDocument/2006/relationships/image" Target="../media/image38.svg"/><Relationship Id="rId37" Type="http://schemas.openxmlformats.org/officeDocument/2006/relationships/image" Target="../media/image43.png"/><Relationship Id="rId40" Type="http://schemas.openxmlformats.org/officeDocument/2006/relationships/image" Target="../media/image46.svg"/><Relationship Id="rId45" Type="http://schemas.openxmlformats.org/officeDocument/2006/relationships/image" Target="../media/image51.png"/><Relationship Id="rId5" Type="http://schemas.openxmlformats.org/officeDocument/2006/relationships/chart" Target="../charts/chart1.xml"/><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svg"/><Relationship Id="rId36" Type="http://schemas.openxmlformats.org/officeDocument/2006/relationships/image" Target="../media/image42.svg"/><Relationship Id="rId10" Type="http://schemas.openxmlformats.org/officeDocument/2006/relationships/image" Target="../media/image16.svg"/><Relationship Id="rId19" Type="http://schemas.openxmlformats.org/officeDocument/2006/relationships/image" Target="../media/image25.png"/><Relationship Id="rId31" Type="http://schemas.openxmlformats.org/officeDocument/2006/relationships/image" Target="../media/image37.png"/><Relationship Id="rId44" Type="http://schemas.openxmlformats.org/officeDocument/2006/relationships/image" Target="../media/image50.svg"/><Relationship Id="rId4" Type="http://schemas.microsoft.com/office/2007/relationships/hdphoto" Target="../media/hdphoto1.wdp"/><Relationship Id="rId9" Type="http://schemas.openxmlformats.org/officeDocument/2006/relationships/image" Target="../media/image15.png"/><Relationship Id="rId14" Type="http://schemas.openxmlformats.org/officeDocument/2006/relationships/image" Target="../media/image20.svg"/><Relationship Id="rId22" Type="http://schemas.openxmlformats.org/officeDocument/2006/relationships/image" Target="../media/image28.svg"/><Relationship Id="rId27" Type="http://schemas.openxmlformats.org/officeDocument/2006/relationships/image" Target="../media/image33.png"/><Relationship Id="rId30" Type="http://schemas.openxmlformats.org/officeDocument/2006/relationships/image" Target="../media/image36.svg"/><Relationship Id="rId35" Type="http://schemas.openxmlformats.org/officeDocument/2006/relationships/image" Target="../media/image41.png"/><Relationship Id="rId43" Type="http://schemas.openxmlformats.org/officeDocument/2006/relationships/image" Target="../media/image49.png"/><Relationship Id="rId8" Type="http://schemas.openxmlformats.org/officeDocument/2006/relationships/image" Target="../media/image14.svg"/><Relationship Id="rId3" Type="http://schemas.openxmlformats.org/officeDocument/2006/relationships/image" Target="../media/image11.png"/><Relationship Id="rId12" Type="http://schemas.openxmlformats.org/officeDocument/2006/relationships/image" Target="../media/image18.sv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44.svg"/><Relationship Id="rId46" Type="http://schemas.microsoft.com/office/2007/relationships/hdphoto" Target="../media/hdphoto2.wdp"/><Relationship Id="rId20" Type="http://schemas.openxmlformats.org/officeDocument/2006/relationships/image" Target="../media/image26.svg"/><Relationship Id="rId41"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58.png"/><Relationship Id="rId5" Type="http://schemas.microsoft.com/office/2014/relationships/chartEx" Target="../charts/chartEx2.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32402" y="1143584"/>
            <a:ext cx="7772400" cy="2387600"/>
          </a:xfrm>
        </p:spPr>
        <p:txBody>
          <a:bodyPr anchor="ctr">
            <a:normAutofit/>
          </a:bodyPr>
          <a:lstStyle/>
          <a:p>
            <a:pPr>
              <a:lnSpc>
                <a:spcPct val="150000"/>
              </a:lnSpc>
            </a:pPr>
            <a:r>
              <a:rPr lang="en-US" altLang="zh-CN" sz="3600" dirty="0"/>
              <a:t>Systematical integration of public single cell datasets pinpoints TLB(T-liked B cell)</a:t>
            </a:r>
            <a:endParaRPr lang="en-US" sz="3600" dirty="0">
              <a:latin typeface="+mn-lt"/>
            </a:endParaRPr>
          </a:p>
        </p:txBody>
      </p:sp>
      <p:sp>
        <p:nvSpPr>
          <p:cNvPr id="3" name="副标题 2"/>
          <p:cNvSpPr>
            <a:spLocks noGrp="1"/>
          </p:cNvSpPr>
          <p:nvPr>
            <p:ph type="subTitle" idx="1"/>
          </p:nvPr>
        </p:nvSpPr>
        <p:spPr>
          <a:xfrm>
            <a:off x="1143000" y="3602037"/>
            <a:ext cx="6858000" cy="2133599"/>
          </a:xfrm>
        </p:spPr>
        <p:txBody>
          <a:bodyPr>
            <a:normAutofit/>
          </a:bodyPr>
          <a:lstStyle/>
          <a:p>
            <a:r>
              <a:rPr lang="en-US" sz="2000" dirty="0">
                <a:latin typeface="Calibri" panose="020F0502020204030204" pitchFamily="34" charset="0"/>
                <a:cs typeface="Calibri" panose="020F0502020204030204" pitchFamily="34" charset="0"/>
              </a:rPr>
              <a:t>Chen-Rui Xia</a:t>
            </a:r>
          </a:p>
          <a:p>
            <a:r>
              <a:rPr lang="en-US" sz="2000" dirty="0">
                <a:latin typeface="Calibri" panose="020F0502020204030204" pitchFamily="34" charset="0"/>
                <a:cs typeface="Calibri" panose="020F0502020204030204" pitchFamily="34" charset="0"/>
              </a:rPr>
              <a:t>Gao Lab, Peking University</a:t>
            </a:r>
          </a:p>
          <a:p>
            <a:r>
              <a:rPr lang="en-US" sz="2000" dirty="0">
                <a:latin typeface="Calibri" panose="020F0502020204030204" pitchFamily="34" charset="0"/>
                <a:cs typeface="Calibri" panose="020F0502020204030204" pitchFamily="34" charset="0"/>
              </a:rPr>
              <a:t>M</a:t>
            </a:r>
            <a:r>
              <a:rPr lang="en-US" altLang="zh-CN" sz="2000" dirty="0">
                <a:latin typeface="Calibri" panose="020F0502020204030204" pitchFamily="34" charset="0"/>
                <a:cs typeface="Calibri" panose="020F0502020204030204" pitchFamily="34" charset="0"/>
              </a:rPr>
              <a:t>ar</a:t>
            </a:r>
            <a:r>
              <a:rPr 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22</a:t>
            </a:r>
            <a:r>
              <a:rPr lang="en-US" sz="2000" dirty="0">
                <a:latin typeface="Calibri" panose="020F0502020204030204" pitchFamily="34" charset="0"/>
                <a:cs typeface="Calibri" panose="020F0502020204030204" pitchFamily="34" charset="0"/>
              </a:rPr>
              <a:t>, 2021</a:t>
            </a:r>
          </a:p>
        </p:txBody>
      </p:sp>
      <p:pic>
        <p:nvPicPr>
          <p:cNvPr id="10" name="图片 9">
            <a:extLst>
              <a:ext uri="{FF2B5EF4-FFF2-40B4-BE49-F238E27FC236}">
                <a16:creationId xmlns:a16="http://schemas.microsoft.com/office/drawing/2014/main" id="{4106F929-8CA7-426C-837C-BE79C19D55C3}"/>
              </a:ext>
            </a:extLst>
          </p:cNvPr>
          <p:cNvPicPr>
            <a:picLocks noChangeAspect="1"/>
          </p:cNvPicPr>
          <p:nvPr/>
        </p:nvPicPr>
        <p:blipFill>
          <a:blip r:embed="rId3"/>
          <a:stretch>
            <a:fillRect/>
          </a:stretch>
        </p:blipFill>
        <p:spPr>
          <a:xfrm>
            <a:off x="6780984" y="163487"/>
            <a:ext cx="2212675" cy="650925"/>
          </a:xfrm>
          <a:prstGeom prst="rect">
            <a:avLst/>
          </a:prstGeom>
        </p:spPr>
      </p:pic>
      <p:pic>
        <p:nvPicPr>
          <p:cNvPr id="11" name="图片 18">
            <a:extLst>
              <a:ext uri="{FF2B5EF4-FFF2-40B4-BE49-F238E27FC236}">
                <a16:creationId xmlns:a16="http://schemas.microsoft.com/office/drawing/2014/main" id="{37948B00-0EEB-4E0C-BE86-D54BC07B352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76184" y="6019800"/>
            <a:ext cx="686816" cy="705600"/>
          </a:xfrm>
          <a:prstGeom prst="rect">
            <a:avLst/>
          </a:prstGeom>
          <a:solidFill>
            <a:schemeClr val="bg1"/>
          </a:solidFill>
        </p:spPr>
      </p:pic>
      <p:pic>
        <p:nvPicPr>
          <p:cNvPr id="12" name="图片 19">
            <a:extLst>
              <a:ext uri="{FF2B5EF4-FFF2-40B4-BE49-F238E27FC236}">
                <a16:creationId xmlns:a16="http://schemas.microsoft.com/office/drawing/2014/main" id="{8D218D60-7654-4C9A-8296-B54ED597618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18602" y="6019800"/>
            <a:ext cx="1096055" cy="705600"/>
          </a:xfrm>
          <a:prstGeom prst="rect">
            <a:avLst/>
          </a:prstGeom>
        </p:spPr>
      </p:pic>
      <p:pic>
        <p:nvPicPr>
          <p:cNvPr id="13" name="图片 20">
            <a:extLst>
              <a:ext uri="{FF2B5EF4-FFF2-40B4-BE49-F238E27FC236}">
                <a16:creationId xmlns:a16="http://schemas.microsoft.com/office/drawing/2014/main" id="{32E377AB-7D24-47A4-A60A-09328D1DB496}"/>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058822" y="6064808"/>
            <a:ext cx="1573197" cy="615584"/>
          </a:xfrm>
          <a:prstGeom prst="rect">
            <a:avLst/>
          </a:prstGeom>
        </p:spPr>
      </p:pic>
      <p:pic>
        <p:nvPicPr>
          <p:cNvPr id="14" name="图片 21" descr="C:\Users\lu\Desktop\icg logo.png">
            <a:extLst>
              <a:ext uri="{FF2B5EF4-FFF2-40B4-BE49-F238E27FC236}">
                <a16:creationId xmlns:a16="http://schemas.microsoft.com/office/drawing/2014/main" id="{B169CB18-7493-48D6-B7E0-A0CDB67D820B}"/>
              </a:ext>
            </a:extLst>
          </p:cNvPr>
          <p:cNvPicPr/>
          <p:nvPr/>
        </p:nvPicPr>
        <p:blipFill rotWithShape="1">
          <a:blip r:embed="rId7" cstate="print">
            <a:extLst>
              <a:ext uri="{28A0092B-C50C-407E-A947-70E740481C1C}">
                <a14:useLocalDpi xmlns:a14="http://schemas.microsoft.com/office/drawing/2010/main"/>
              </a:ext>
            </a:extLst>
          </a:blip>
          <a:srcRect/>
          <a:stretch/>
        </p:blipFill>
        <p:spPr bwMode="auto">
          <a:xfrm>
            <a:off x="2958765" y="6130955"/>
            <a:ext cx="1115672" cy="483291"/>
          </a:xfrm>
          <a:prstGeom prst="rect">
            <a:avLst/>
          </a:prstGeom>
          <a:noFill/>
          <a:ln>
            <a:noFill/>
          </a:ln>
        </p:spPr>
      </p:pic>
      <p:pic>
        <p:nvPicPr>
          <p:cNvPr id="15" name="图片 22">
            <a:extLst>
              <a:ext uri="{FF2B5EF4-FFF2-40B4-BE49-F238E27FC236}">
                <a16:creationId xmlns:a16="http://schemas.microsoft.com/office/drawing/2014/main" id="{DD6F5227-40CF-49BF-A75D-CE3EF2289D0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2187" y="6072088"/>
            <a:ext cx="2332413" cy="601024"/>
          </a:xfrm>
          <a:prstGeom prst="rect">
            <a:avLst/>
          </a:prstGeom>
        </p:spPr>
      </p:pic>
    </p:spTree>
    <p:extLst>
      <p:ext uri="{BB962C8B-B14F-4D97-AF65-F5344CB8AC3E}">
        <p14:creationId xmlns:p14="http://schemas.microsoft.com/office/powerpoint/2010/main" val="25076662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371C43D-955C-4A2A-8F58-B2A7478BC8AC}"/>
              </a:ext>
            </a:extLst>
          </p:cNvPr>
          <p:cNvSpPr>
            <a:spLocks noGrp="1"/>
          </p:cNvSpPr>
          <p:nvPr>
            <p:ph type="sldNum" sz="quarter" idx="12"/>
          </p:nvPr>
        </p:nvSpPr>
        <p:spPr/>
        <p:txBody>
          <a:bodyPr/>
          <a:lstStyle/>
          <a:p>
            <a:fld id="{03A5297B-337B-4F1B-BFA1-168E2466F4C1}" type="slidenum">
              <a:rPr lang="en-US" smtClean="0"/>
              <a:t>10</a:t>
            </a:fld>
            <a:endParaRPr lang="en-US"/>
          </a:p>
        </p:txBody>
      </p:sp>
      <p:sp>
        <p:nvSpPr>
          <p:cNvPr id="5" name="文本框 4">
            <a:extLst>
              <a:ext uri="{FF2B5EF4-FFF2-40B4-BE49-F238E27FC236}">
                <a16:creationId xmlns:a16="http://schemas.microsoft.com/office/drawing/2014/main" id="{6DB8D6D0-8F51-4F77-A678-C1509D128EA7}"/>
              </a:ext>
            </a:extLst>
          </p:cNvPr>
          <p:cNvSpPr txBox="1"/>
          <p:nvPr/>
        </p:nvSpPr>
        <p:spPr>
          <a:xfrm>
            <a:off x="534285" y="677257"/>
            <a:ext cx="7204229" cy="506292"/>
          </a:xfrm>
          <a:prstGeom prst="rect">
            <a:avLst/>
          </a:prstGeom>
          <a:noFill/>
        </p:spPr>
        <p:txBody>
          <a:bodyPr wrap="square" rtlCol="0">
            <a:spAutoFit/>
          </a:bodyPr>
          <a:lstStyle/>
          <a:p>
            <a:pPr>
              <a:lnSpc>
                <a:spcPct val="150000"/>
              </a:lnSpc>
            </a:pPr>
            <a:r>
              <a:rPr lang="en-US" altLang="zh-CN" sz="2000" dirty="0"/>
              <a:t>2.</a:t>
            </a:r>
            <a:r>
              <a:rPr lang="zh-CN" altLang="en-US" sz="2000" dirty="0"/>
              <a:t> </a:t>
            </a:r>
            <a:r>
              <a:rPr lang="en-US" altLang="zh-CN" sz="2000" dirty="0"/>
              <a:t>Exclude the possibility of</a:t>
            </a:r>
            <a:r>
              <a:rPr lang="zh-CN" altLang="en-US" sz="2000" dirty="0"/>
              <a:t> </a:t>
            </a:r>
            <a:r>
              <a:rPr lang="en-US" altLang="zh-CN" sz="2000" dirty="0"/>
              <a:t>doublets/ cell fusion</a:t>
            </a:r>
          </a:p>
        </p:txBody>
      </p:sp>
      <p:sp>
        <p:nvSpPr>
          <p:cNvPr id="10" name="标题 1">
            <a:extLst>
              <a:ext uri="{FF2B5EF4-FFF2-40B4-BE49-F238E27FC236}">
                <a16:creationId xmlns:a16="http://schemas.microsoft.com/office/drawing/2014/main" id="{35809279-62C4-4486-A495-C9F0040FFE38}"/>
              </a:ext>
            </a:extLst>
          </p:cNvPr>
          <p:cNvSpPr txBox="1">
            <a:spLocks/>
          </p:cNvSpPr>
          <p:nvPr/>
        </p:nvSpPr>
        <p:spPr>
          <a:xfrm>
            <a:off x="108000" y="226460"/>
            <a:ext cx="86328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rPr>
              <a:t>Is it artifact?——TLB existence assessment </a:t>
            </a:r>
          </a:p>
        </p:txBody>
      </p:sp>
      <p:pic>
        <p:nvPicPr>
          <p:cNvPr id="11" name="图片 10">
            <a:extLst>
              <a:ext uri="{FF2B5EF4-FFF2-40B4-BE49-F238E27FC236}">
                <a16:creationId xmlns:a16="http://schemas.microsoft.com/office/drawing/2014/main" id="{FCB9F0C6-A294-400B-867E-5F9047CEDC0E}"/>
              </a:ext>
            </a:extLst>
          </p:cNvPr>
          <p:cNvPicPr/>
          <p:nvPr/>
        </p:nvPicPr>
        <p:blipFill rotWithShape="1">
          <a:blip r:embed="rId3"/>
          <a:srcRect t="17422"/>
          <a:stretch/>
        </p:blipFill>
        <p:spPr>
          <a:xfrm>
            <a:off x="1790251" y="1441680"/>
            <a:ext cx="2398076" cy="1371600"/>
          </a:xfrm>
          <a:prstGeom prst="rect">
            <a:avLst/>
          </a:prstGeom>
        </p:spPr>
      </p:pic>
      <p:pic>
        <p:nvPicPr>
          <p:cNvPr id="12" name="图片 11">
            <a:extLst>
              <a:ext uri="{FF2B5EF4-FFF2-40B4-BE49-F238E27FC236}">
                <a16:creationId xmlns:a16="http://schemas.microsoft.com/office/drawing/2014/main" id="{E79863C9-0D40-40FB-8295-62D920962637}"/>
              </a:ext>
            </a:extLst>
          </p:cNvPr>
          <p:cNvPicPr/>
          <p:nvPr/>
        </p:nvPicPr>
        <p:blipFill rotWithShape="1">
          <a:blip r:embed="rId4"/>
          <a:srcRect t="17994"/>
          <a:stretch/>
        </p:blipFill>
        <p:spPr>
          <a:xfrm>
            <a:off x="1795334" y="2881368"/>
            <a:ext cx="2389188" cy="1318260"/>
          </a:xfrm>
          <a:prstGeom prst="rect">
            <a:avLst/>
          </a:prstGeom>
        </p:spPr>
      </p:pic>
      <p:pic>
        <p:nvPicPr>
          <p:cNvPr id="13" name="图片 12">
            <a:extLst>
              <a:ext uri="{FF2B5EF4-FFF2-40B4-BE49-F238E27FC236}">
                <a16:creationId xmlns:a16="http://schemas.microsoft.com/office/drawing/2014/main" id="{A08C1411-D5F5-4C97-B7B0-2CD99C44FFB0}"/>
              </a:ext>
            </a:extLst>
          </p:cNvPr>
          <p:cNvPicPr/>
          <p:nvPr/>
        </p:nvPicPr>
        <p:blipFill rotWithShape="1">
          <a:blip r:embed="rId5"/>
          <a:srcRect t="14946"/>
          <a:stretch/>
        </p:blipFill>
        <p:spPr>
          <a:xfrm>
            <a:off x="1790889" y="4341933"/>
            <a:ext cx="2439985" cy="1318260"/>
          </a:xfrm>
          <a:prstGeom prst="rect">
            <a:avLst/>
          </a:prstGeom>
        </p:spPr>
      </p:pic>
      <p:pic>
        <p:nvPicPr>
          <p:cNvPr id="14" name="图片 13">
            <a:extLst>
              <a:ext uri="{FF2B5EF4-FFF2-40B4-BE49-F238E27FC236}">
                <a16:creationId xmlns:a16="http://schemas.microsoft.com/office/drawing/2014/main" id="{A9AA7742-30EF-44C1-A1D3-72C80508A6BA}"/>
              </a:ext>
            </a:extLst>
          </p:cNvPr>
          <p:cNvPicPr/>
          <p:nvPr/>
        </p:nvPicPr>
        <p:blipFill rotWithShape="1">
          <a:blip r:embed="rId6"/>
          <a:srcRect t="16756"/>
          <a:stretch/>
        </p:blipFill>
        <p:spPr>
          <a:xfrm>
            <a:off x="5017442" y="1309076"/>
            <a:ext cx="2568742" cy="1461479"/>
          </a:xfrm>
          <a:prstGeom prst="rect">
            <a:avLst/>
          </a:prstGeom>
        </p:spPr>
      </p:pic>
      <p:pic>
        <p:nvPicPr>
          <p:cNvPr id="15" name="图片 14">
            <a:extLst>
              <a:ext uri="{FF2B5EF4-FFF2-40B4-BE49-F238E27FC236}">
                <a16:creationId xmlns:a16="http://schemas.microsoft.com/office/drawing/2014/main" id="{25DB8909-739C-4762-A921-FB179A72BB51}"/>
              </a:ext>
            </a:extLst>
          </p:cNvPr>
          <p:cNvPicPr/>
          <p:nvPr/>
        </p:nvPicPr>
        <p:blipFill rotWithShape="1">
          <a:blip r:embed="rId7"/>
          <a:srcRect t="14946"/>
          <a:stretch/>
        </p:blipFill>
        <p:spPr>
          <a:xfrm>
            <a:off x="4996391" y="2821516"/>
            <a:ext cx="2604193" cy="1402889"/>
          </a:xfrm>
          <a:prstGeom prst="rect">
            <a:avLst/>
          </a:prstGeom>
        </p:spPr>
      </p:pic>
      <p:pic>
        <p:nvPicPr>
          <p:cNvPr id="16" name="图片 15">
            <a:extLst>
              <a:ext uri="{FF2B5EF4-FFF2-40B4-BE49-F238E27FC236}">
                <a16:creationId xmlns:a16="http://schemas.microsoft.com/office/drawing/2014/main" id="{9109400A-912E-4FEE-9F63-A177BD3014B5}"/>
              </a:ext>
            </a:extLst>
          </p:cNvPr>
          <p:cNvPicPr/>
          <p:nvPr/>
        </p:nvPicPr>
        <p:blipFill rotWithShape="1">
          <a:blip r:embed="rId8"/>
          <a:srcRect t="16418"/>
          <a:stretch/>
        </p:blipFill>
        <p:spPr>
          <a:xfrm>
            <a:off x="5002686" y="4370561"/>
            <a:ext cx="2604192" cy="1380066"/>
          </a:xfrm>
          <a:prstGeom prst="rect">
            <a:avLst/>
          </a:prstGeom>
        </p:spPr>
      </p:pic>
      <p:sp>
        <p:nvSpPr>
          <p:cNvPr id="2" name="文本框 1">
            <a:extLst>
              <a:ext uri="{FF2B5EF4-FFF2-40B4-BE49-F238E27FC236}">
                <a16:creationId xmlns:a16="http://schemas.microsoft.com/office/drawing/2014/main" id="{247BB273-104F-40E4-9DFF-E3E13F8FFCAB}"/>
              </a:ext>
            </a:extLst>
          </p:cNvPr>
          <p:cNvSpPr txBox="1"/>
          <p:nvPr/>
        </p:nvSpPr>
        <p:spPr>
          <a:xfrm>
            <a:off x="877925" y="1781308"/>
            <a:ext cx="1691640" cy="369332"/>
          </a:xfrm>
          <a:prstGeom prst="rect">
            <a:avLst/>
          </a:prstGeom>
          <a:noFill/>
        </p:spPr>
        <p:txBody>
          <a:bodyPr wrap="square" rtlCol="0">
            <a:spAutoFit/>
          </a:bodyPr>
          <a:lstStyle/>
          <a:p>
            <a:r>
              <a:rPr lang="en-US" altLang="zh-CN" dirty="0"/>
              <a:t>B cell</a:t>
            </a:r>
            <a:endParaRPr lang="zh-CN" altLang="en-US" dirty="0"/>
          </a:p>
        </p:txBody>
      </p:sp>
      <p:sp>
        <p:nvSpPr>
          <p:cNvPr id="17" name="文本框 16">
            <a:extLst>
              <a:ext uri="{FF2B5EF4-FFF2-40B4-BE49-F238E27FC236}">
                <a16:creationId xmlns:a16="http://schemas.microsoft.com/office/drawing/2014/main" id="{C86C34A0-A033-4B5C-A777-CDD7E03B396D}"/>
              </a:ext>
            </a:extLst>
          </p:cNvPr>
          <p:cNvSpPr txBox="1"/>
          <p:nvPr/>
        </p:nvSpPr>
        <p:spPr>
          <a:xfrm>
            <a:off x="896645" y="3274133"/>
            <a:ext cx="1691640" cy="369332"/>
          </a:xfrm>
          <a:prstGeom prst="rect">
            <a:avLst/>
          </a:prstGeom>
          <a:noFill/>
        </p:spPr>
        <p:txBody>
          <a:bodyPr wrap="square" rtlCol="0">
            <a:spAutoFit/>
          </a:bodyPr>
          <a:lstStyle/>
          <a:p>
            <a:r>
              <a:rPr lang="en-US" altLang="zh-CN" dirty="0"/>
              <a:t>TLB</a:t>
            </a:r>
            <a:endParaRPr lang="zh-CN" altLang="en-US" dirty="0"/>
          </a:p>
        </p:txBody>
      </p:sp>
      <p:sp>
        <p:nvSpPr>
          <p:cNvPr id="18" name="文本框 17">
            <a:extLst>
              <a:ext uri="{FF2B5EF4-FFF2-40B4-BE49-F238E27FC236}">
                <a16:creationId xmlns:a16="http://schemas.microsoft.com/office/drawing/2014/main" id="{8079A079-A646-4791-A54C-E07AE101657F}"/>
              </a:ext>
            </a:extLst>
          </p:cNvPr>
          <p:cNvSpPr txBox="1"/>
          <p:nvPr/>
        </p:nvSpPr>
        <p:spPr>
          <a:xfrm>
            <a:off x="847595" y="4676341"/>
            <a:ext cx="1691640" cy="369332"/>
          </a:xfrm>
          <a:prstGeom prst="rect">
            <a:avLst/>
          </a:prstGeom>
          <a:noFill/>
        </p:spPr>
        <p:txBody>
          <a:bodyPr wrap="square" rtlCol="0">
            <a:spAutoFit/>
          </a:bodyPr>
          <a:lstStyle/>
          <a:p>
            <a:r>
              <a:rPr lang="en-US" altLang="zh-CN" dirty="0"/>
              <a:t>plasma</a:t>
            </a:r>
            <a:endParaRPr lang="zh-CN" altLang="en-US" dirty="0"/>
          </a:p>
        </p:txBody>
      </p:sp>
      <p:sp>
        <p:nvSpPr>
          <p:cNvPr id="19" name="文本框 18">
            <a:extLst>
              <a:ext uri="{FF2B5EF4-FFF2-40B4-BE49-F238E27FC236}">
                <a16:creationId xmlns:a16="http://schemas.microsoft.com/office/drawing/2014/main" id="{2F58718E-9EF1-4385-BDDE-BCF18AB5E675}"/>
              </a:ext>
            </a:extLst>
          </p:cNvPr>
          <p:cNvSpPr txBox="1"/>
          <p:nvPr/>
        </p:nvSpPr>
        <p:spPr>
          <a:xfrm>
            <a:off x="2804760" y="5817424"/>
            <a:ext cx="1691640" cy="369332"/>
          </a:xfrm>
          <a:prstGeom prst="rect">
            <a:avLst/>
          </a:prstGeom>
          <a:noFill/>
        </p:spPr>
        <p:txBody>
          <a:bodyPr wrap="square" rtlCol="0">
            <a:spAutoFit/>
          </a:bodyPr>
          <a:lstStyle/>
          <a:p>
            <a:r>
              <a:rPr lang="en-US" altLang="zh-CN" dirty="0"/>
              <a:t>UMIs</a:t>
            </a:r>
            <a:endParaRPr lang="zh-CN" altLang="en-US" dirty="0"/>
          </a:p>
        </p:txBody>
      </p:sp>
      <p:sp>
        <p:nvSpPr>
          <p:cNvPr id="20" name="文本框 19">
            <a:extLst>
              <a:ext uri="{FF2B5EF4-FFF2-40B4-BE49-F238E27FC236}">
                <a16:creationId xmlns:a16="http://schemas.microsoft.com/office/drawing/2014/main" id="{93316F61-9EB0-48B7-A0BF-E2FFE3969DAC}"/>
              </a:ext>
            </a:extLst>
          </p:cNvPr>
          <p:cNvSpPr txBox="1"/>
          <p:nvPr/>
        </p:nvSpPr>
        <p:spPr>
          <a:xfrm>
            <a:off x="5968241" y="5811411"/>
            <a:ext cx="1691640" cy="369332"/>
          </a:xfrm>
          <a:prstGeom prst="rect">
            <a:avLst/>
          </a:prstGeom>
          <a:noFill/>
        </p:spPr>
        <p:txBody>
          <a:bodyPr wrap="square" rtlCol="0">
            <a:spAutoFit/>
          </a:bodyPr>
          <a:lstStyle/>
          <a:p>
            <a:r>
              <a:rPr lang="en-US" altLang="zh-CN" dirty="0"/>
              <a:t>Genes</a:t>
            </a:r>
            <a:endParaRPr lang="zh-CN" altLang="en-US" dirty="0"/>
          </a:p>
        </p:txBody>
      </p:sp>
      <p:sp>
        <p:nvSpPr>
          <p:cNvPr id="3" name="文本框 2">
            <a:extLst>
              <a:ext uri="{FF2B5EF4-FFF2-40B4-BE49-F238E27FC236}">
                <a16:creationId xmlns:a16="http://schemas.microsoft.com/office/drawing/2014/main" id="{DD835F74-396E-4042-A672-F0C9ECE6B3F1}"/>
              </a:ext>
            </a:extLst>
          </p:cNvPr>
          <p:cNvSpPr txBox="1"/>
          <p:nvPr/>
        </p:nvSpPr>
        <p:spPr>
          <a:xfrm>
            <a:off x="977956" y="6184085"/>
            <a:ext cx="5479994" cy="307777"/>
          </a:xfrm>
          <a:prstGeom prst="rect">
            <a:avLst/>
          </a:prstGeom>
          <a:noFill/>
        </p:spPr>
        <p:txBody>
          <a:bodyPr wrap="square" rtlCol="0">
            <a:spAutoFit/>
          </a:bodyPr>
          <a:lstStyle/>
          <a:p>
            <a:r>
              <a:rPr lang="en-US" altLang="zh-CN" sz="1400" dirty="0"/>
              <a:t>Data from Zhao J et all. (2020) </a:t>
            </a:r>
            <a:r>
              <a:rPr lang="en-US" altLang="zh-CN" sz="1400" i="1" dirty="0"/>
              <a:t>Cell Discovery</a:t>
            </a:r>
            <a:endParaRPr lang="zh-CN" altLang="en-US" sz="1400" dirty="0"/>
          </a:p>
        </p:txBody>
      </p:sp>
    </p:spTree>
    <p:extLst>
      <p:ext uri="{BB962C8B-B14F-4D97-AF65-F5344CB8AC3E}">
        <p14:creationId xmlns:p14="http://schemas.microsoft.com/office/powerpoint/2010/main" val="2316328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D4BAE7-55F2-4554-99F6-25D5382756A0}"/>
              </a:ext>
            </a:extLst>
          </p:cNvPr>
          <p:cNvSpPr>
            <a:spLocks noGrp="1"/>
          </p:cNvSpPr>
          <p:nvPr>
            <p:ph type="sldNum" sz="quarter" idx="12"/>
          </p:nvPr>
        </p:nvSpPr>
        <p:spPr/>
        <p:txBody>
          <a:bodyPr/>
          <a:lstStyle/>
          <a:p>
            <a:fld id="{03A5297B-337B-4F1B-BFA1-168E2466F4C1}" type="slidenum">
              <a:rPr lang="en-US" smtClean="0"/>
              <a:t>11</a:t>
            </a:fld>
            <a:endParaRPr lang="en-US" dirty="0"/>
          </a:p>
        </p:txBody>
      </p:sp>
      <p:pic>
        <p:nvPicPr>
          <p:cNvPr id="3" name="图片 2">
            <a:extLst>
              <a:ext uri="{FF2B5EF4-FFF2-40B4-BE49-F238E27FC236}">
                <a16:creationId xmlns:a16="http://schemas.microsoft.com/office/drawing/2014/main" id="{5A105A99-FD6D-476A-915D-DA6E665DC883}"/>
              </a:ext>
            </a:extLst>
          </p:cNvPr>
          <p:cNvPicPr>
            <a:picLocks noChangeAspect="1"/>
          </p:cNvPicPr>
          <p:nvPr/>
        </p:nvPicPr>
        <p:blipFill>
          <a:blip r:embed="rId3"/>
          <a:stretch>
            <a:fillRect/>
          </a:stretch>
        </p:blipFill>
        <p:spPr>
          <a:xfrm>
            <a:off x="672005" y="1785379"/>
            <a:ext cx="3713775" cy="1920651"/>
          </a:xfrm>
          <a:prstGeom prst="rect">
            <a:avLst/>
          </a:prstGeom>
        </p:spPr>
      </p:pic>
      <p:pic>
        <p:nvPicPr>
          <p:cNvPr id="4" name="图片 3">
            <a:extLst>
              <a:ext uri="{FF2B5EF4-FFF2-40B4-BE49-F238E27FC236}">
                <a16:creationId xmlns:a16="http://schemas.microsoft.com/office/drawing/2014/main" id="{AA7E2BE1-842A-487B-88DD-68E1106FEEAA}"/>
              </a:ext>
            </a:extLst>
          </p:cNvPr>
          <p:cNvPicPr>
            <a:picLocks noChangeAspect="1"/>
          </p:cNvPicPr>
          <p:nvPr/>
        </p:nvPicPr>
        <p:blipFill>
          <a:blip r:embed="rId4"/>
          <a:stretch>
            <a:fillRect/>
          </a:stretch>
        </p:blipFill>
        <p:spPr>
          <a:xfrm>
            <a:off x="538602" y="3827071"/>
            <a:ext cx="4086213" cy="2017830"/>
          </a:xfrm>
          <a:prstGeom prst="rect">
            <a:avLst/>
          </a:prstGeom>
        </p:spPr>
      </p:pic>
      <p:pic>
        <p:nvPicPr>
          <p:cNvPr id="7" name="图片 6">
            <a:extLst>
              <a:ext uri="{FF2B5EF4-FFF2-40B4-BE49-F238E27FC236}">
                <a16:creationId xmlns:a16="http://schemas.microsoft.com/office/drawing/2014/main" id="{DA562B25-BCF2-4265-A7AE-DBDF9B4F7E51}"/>
              </a:ext>
            </a:extLst>
          </p:cNvPr>
          <p:cNvPicPr>
            <a:picLocks noChangeAspect="1"/>
          </p:cNvPicPr>
          <p:nvPr/>
        </p:nvPicPr>
        <p:blipFill>
          <a:blip r:embed="rId5"/>
          <a:stretch>
            <a:fillRect/>
          </a:stretch>
        </p:blipFill>
        <p:spPr>
          <a:xfrm>
            <a:off x="4800332" y="1675648"/>
            <a:ext cx="4022697" cy="4302846"/>
          </a:xfrm>
          <a:prstGeom prst="rect">
            <a:avLst/>
          </a:prstGeom>
        </p:spPr>
      </p:pic>
      <p:sp>
        <p:nvSpPr>
          <p:cNvPr id="8" name="矩形 7">
            <a:extLst>
              <a:ext uri="{FF2B5EF4-FFF2-40B4-BE49-F238E27FC236}">
                <a16:creationId xmlns:a16="http://schemas.microsoft.com/office/drawing/2014/main" id="{97F3F6D5-4CE8-45D9-96DB-39E13F9D1500}"/>
              </a:ext>
            </a:extLst>
          </p:cNvPr>
          <p:cNvSpPr/>
          <p:nvPr/>
        </p:nvSpPr>
        <p:spPr>
          <a:xfrm>
            <a:off x="461968" y="6257383"/>
            <a:ext cx="2564261" cy="307777"/>
          </a:xfrm>
          <a:prstGeom prst="rect">
            <a:avLst/>
          </a:prstGeom>
        </p:spPr>
        <p:txBody>
          <a:bodyPr wrap="square">
            <a:spAutoFit/>
          </a:bodyPr>
          <a:lstStyle/>
          <a:p>
            <a:pPr algn="ctr"/>
            <a:r>
              <a:rPr lang="en-US" altLang="zh-CN" sz="1400" dirty="0"/>
              <a:t>Ahmed R et al. (2019) </a:t>
            </a:r>
            <a:r>
              <a:rPr lang="en-US" altLang="zh-CN" sz="1400" i="1" dirty="0"/>
              <a:t>Cell</a:t>
            </a:r>
            <a:endParaRPr lang="en-US" altLang="zh-CN" sz="1400" dirty="0">
              <a:effectLst/>
            </a:endParaRPr>
          </a:p>
        </p:txBody>
      </p:sp>
      <p:sp>
        <p:nvSpPr>
          <p:cNvPr id="11" name="内容占位符 2">
            <a:extLst>
              <a:ext uri="{FF2B5EF4-FFF2-40B4-BE49-F238E27FC236}">
                <a16:creationId xmlns:a16="http://schemas.microsoft.com/office/drawing/2014/main" id="{72EEE93B-EDA0-46C6-92CD-2B474D501F67}"/>
              </a:ext>
            </a:extLst>
          </p:cNvPr>
          <p:cNvSpPr txBox="1">
            <a:spLocks/>
          </p:cNvSpPr>
          <p:nvPr/>
        </p:nvSpPr>
        <p:spPr>
          <a:xfrm>
            <a:off x="461968" y="801959"/>
            <a:ext cx="6943476" cy="56115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altLang="zh-CN" sz="1800" dirty="0">
                <a:solidFill>
                  <a:prstClr val="black"/>
                </a:solidFill>
                <a:latin typeface="Calibri" panose="020F0502020204030204"/>
                <a:ea typeface="等线" panose="02010600030101010101" pitchFamily="2" charset="-122"/>
              </a:rPr>
              <a:t>“DE cell(X cell)” in T1D and may </a:t>
            </a:r>
            <a:r>
              <a:rPr lang="en-US" altLang="zh-CN" sz="1800" dirty="0"/>
              <a:t>encode a potent T cell autoantigen</a:t>
            </a:r>
            <a:r>
              <a:rPr lang="en-US" altLang="zh-CN" sz="1800" dirty="0">
                <a:solidFill>
                  <a:prstClr val="black"/>
                </a:solidFill>
                <a:latin typeface="Calibri" panose="020F0502020204030204"/>
                <a:ea typeface="等线" panose="02010600030101010101" pitchFamily="2" charset="-122"/>
              </a:rPr>
              <a:t> </a:t>
            </a:r>
            <a:endParaRPr lang="zh-CN" altLang="en-US" sz="1800" dirty="0">
              <a:solidFill>
                <a:prstClr val="black"/>
              </a:solidFill>
              <a:latin typeface="Calibri" panose="020F0502020204030204"/>
              <a:ea typeface="等线" panose="02010600030101010101" pitchFamily="2" charset="-122"/>
            </a:endParaRPr>
          </a:p>
        </p:txBody>
      </p:sp>
      <p:sp>
        <p:nvSpPr>
          <p:cNvPr id="5" name="文本框 4">
            <a:extLst>
              <a:ext uri="{FF2B5EF4-FFF2-40B4-BE49-F238E27FC236}">
                <a16:creationId xmlns:a16="http://schemas.microsoft.com/office/drawing/2014/main" id="{045B534F-8F97-4EE3-97C9-246C24CB78C2}"/>
              </a:ext>
            </a:extLst>
          </p:cNvPr>
          <p:cNvSpPr txBox="1"/>
          <p:nvPr/>
        </p:nvSpPr>
        <p:spPr>
          <a:xfrm>
            <a:off x="1520514" y="1372897"/>
            <a:ext cx="2387699" cy="338554"/>
          </a:xfrm>
          <a:prstGeom prst="rect">
            <a:avLst/>
          </a:prstGeom>
          <a:noFill/>
        </p:spPr>
        <p:txBody>
          <a:bodyPr wrap="square" rtlCol="0">
            <a:spAutoFit/>
          </a:bodyPr>
          <a:lstStyle/>
          <a:p>
            <a:r>
              <a:rPr lang="en-US" altLang="zh-CN" sz="1600" b="1" dirty="0"/>
              <a:t>CD5+ CD19+ TCRβ+</a:t>
            </a:r>
            <a:endParaRPr lang="zh-CN" altLang="en-US" sz="1600" b="1" dirty="0"/>
          </a:p>
        </p:txBody>
      </p:sp>
      <p:sp>
        <p:nvSpPr>
          <p:cNvPr id="10" name="标题 1">
            <a:extLst>
              <a:ext uri="{FF2B5EF4-FFF2-40B4-BE49-F238E27FC236}">
                <a16:creationId xmlns:a16="http://schemas.microsoft.com/office/drawing/2014/main" id="{D73CD08C-0464-469A-8817-AAD79E419185}"/>
              </a:ext>
            </a:extLst>
          </p:cNvPr>
          <p:cNvSpPr txBox="1">
            <a:spLocks/>
          </p:cNvSpPr>
          <p:nvPr/>
        </p:nvSpPr>
        <p:spPr>
          <a:xfrm>
            <a:off x="108000" y="226460"/>
            <a:ext cx="86328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rPr>
              <a:t>Is it artifact?——TLB existence assessment </a:t>
            </a:r>
          </a:p>
        </p:txBody>
      </p:sp>
    </p:spTree>
    <p:extLst>
      <p:ext uri="{BB962C8B-B14F-4D97-AF65-F5344CB8AC3E}">
        <p14:creationId xmlns:p14="http://schemas.microsoft.com/office/powerpoint/2010/main" val="328882181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2F849534-35A5-459D-B114-263EE4117510}"/>
              </a:ext>
            </a:extLst>
          </p:cNvPr>
          <p:cNvSpPr txBox="1">
            <a:spLocks/>
          </p:cNvSpPr>
          <p:nvPr/>
        </p:nvSpPr>
        <p:spPr>
          <a:xfrm>
            <a:off x="162000" y="1924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Why we can find TLB?</a:t>
            </a:r>
          </a:p>
        </p:txBody>
      </p:sp>
      <p:pic>
        <p:nvPicPr>
          <p:cNvPr id="13" name="图片 12">
            <a:extLst>
              <a:ext uri="{FF2B5EF4-FFF2-40B4-BE49-F238E27FC236}">
                <a16:creationId xmlns:a16="http://schemas.microsoft.com/office/drawing/2014/main" id="{6870EAF1-DC22-48FF-968B-2E511248EC25}"/>
              </a:ext>
            </a:extLst>
          </p:cNvPr>
          <p:cNvPicPr/>
          <p:nvPr/>
        </p:nvPicPr>
        <p:blipFill rotWithShape="1">
          <a:blip r:embed="rId3"/>
          <a:srcRect t="11088"/>
          <a:stretch/>
        </p:blipFill>
        <p:spPr>
          <a:xfrm>
            <a:off x="992152" y="1463622"/>
            <a:ext cx="3051190" cy="1789819"/>
          </a:xfrm>
          <a:prstGeom prst="rect">
            <a:avLst/>
          </a:prstGeom>
          <a:ln>
            <a:noFill/>
          </a:ln>
          <a:effectLst>
            <a:outerShdw blurRad="190500" algn="tl" rotWithShape="0">
              <a:srgbClr val="000000">
                <a:alpha val="70000"/>
              </a:srgbClr>
            </a:outerShdw>
          </a:effectLst>
        </p:spPr>
      </p:pic>
      <p:pic>
        <p:nvPicPr>
          <p:cNvPr id="14" name="图片 13">
            <a:extLst>
              <a:ext uri="{FF2B5EF4-FFF2-40B4-BE49-F238E27FC236}">
                <a16:creationId xmlns:a16="http://schemas.microsoft.com/office/drawing/2014/main" id="{87C95C13-F66E-4E68-A456-8AD31A2D34CE}"/>
              </a:ext>
            </a:extLst>
          </p:cNvPr>
          <p:cNvPicPr/>
          <p:nvPr/>
        </p:nvPicPr>
        <p:blipFill rotWithShape="1">
          <a:blip r:embed="rId4"/>
          <a:srcRect l="9804" t="9391" r="10320" b="15217"/>
          <a:stretch/>
        </p:blipFill>
        <p:spPr>
          <a:xfrm>
            <a:off x="992152" y="3933909"/>
            <a:ext cx="3051190" cy="1781932"/>
          </a:xfrm>
          <a:prstGeom prst="rect">
            <a:avLst/>
          </a:prstGeom>
          <a:ln>
            <a:noFill/>
          </a:ln>
          <a:effectLst>
            <a:outerShdw blurRad="190500" algn="tl" rotWithShape="0">
              <a:srgbClr val="000000">
                <a:alpha val="70000"/>
              </a:srgbClr>
            </a:outerShdw>
          </a:effectLst>
        </p:spPr>
      </p:pic>
      <p:pic>
        <p:nvPicPr>
          <p:cNvPr id="3" name="图片 2">
            <a:extLst>
              <a:ext uri="{FF2B5EF4-FFF2-40B4-BE49-F238E27FC236}">
                <a16:creationId xmlns:a16="http://schemas.microsoft.com/office/drawing/2014/main" id="{6713A85A-5530-4798-80F6-853C211580AE}"/>
              </a:ext>
            </a:extLst>
          </p:cNvPr>
          <p:cNvPicPr>
            <a:picLocks noChangeAspect="1"/>
          </p:cNvPicPr>
          <p:nvPr/>
        </p:nvPicPr>
        <p:blipFill rotWithShape="1">
          <a:blip r:embed="rId5"/>
          <a:srcRect l="10335" t="10654" r="10341" b="18180"/>
          <a:stretch/>
        </p:blipFill>
        <p:spPr>
          <a:xfrm>
            <a:off x="5100660" y="2583801"/>
            <a:ext cx="3051190" cy="1860989"/>
          </a:xfrm>
          <a:prstGeom prst="rect">
            <a:avLst/>
          </a:prstGeom>
          <a:ln>
            <a:noFill/>
          </a:ln>
          <a:effectLst>
            <a:outerShdw blurRad="190500" algn="tl" rotWithShape="0">
              <a:srgbClr val="000000">
                <a:alpha val="70000"/>
              </a:srgbClr>
            </a:outerShdw>
          </a:effectLst>
        </p:spPr>
      </p:pic>
      <p:sp>
        <p:nvSpPr>
          <p:cNvPr id="21" name="文本框 20">
            <a:extLst>
              <a:ext uri="{FF2B5EF4-FFF2-40B4-BE49-F238E27FC236}">
                <a16:creationId xmlns:a16="http://schemas.microsoft.com/office/drawing/2014/main" id="{A3B532F5-6AB0-4150-A499-A1829542F781}"/>
              </a:ext>
            </a:extLst>
          </p:cNvPr>
          <p:cNvSpPr txBox="1"/>
          <p:nvPr/>
        </p:nvSpPr>
        <p:spPr>
          <a:xfrm>
            <a:off x="1533537" y="3345019"/>
            <a:ext cx="1968420" cy="338554"/>
          </a:xfrm>
          <a:prstGeom prst="rect">
            <a:avLst/>
          </a:prstGeom>
          <a:noFill/>
        </p:spPr>
        <p:txBody>
          <a:bodyPr wrap="square" rtlCol="0">
            <a:spAutoFit/>
          </a:bodyPr>
          <a:lstStyle/>
          <a:p>
            <a:r>
              <a:rPr lang="en-US" altLang="zh-CN" sz="1600" dirty="0"/>
              <a:t>BRCA_10x </a:t>
            </a:r>
            <a:r>
              <a:rPr lang="en-US" altLang="zh-CN" sz="1600" b="1" dirty="0">
                <a:solidFill>
                  <a:schemeClr val="accent6"/>
                </a:solidFill>
              </a:rPr>
              <a:t>1.2k</a:t>
            </a:r>
            <a:r>
              <a:rPr lang="en-US" altLang="zh-CN" sz="1600" dirty="0"/>
              <a:t> B cell</a:t>
            </a:r>
            <a:endParaRPr lang="zh-CN" altLang="en-US" sz="1600" dirty="0"/>
          </a:p>
        </p:txBody>
      </p:sp>
      <p:sp>
        <p:nvSpPr>
          <p:cNvPr id="27" name="文本框 26">
            <a:extLst>
              <a:ext uri="{FF2B5EF4-FFF2-40B4-BE49-F238E27FC236}">
                <a16:creationId xmlns:a16="http://schemas.microsoft.com/office/drawing/2014/main" id="{F2482B87-D23E-4E4E-A2F9-F14EB21A6F7F}"/>
              </a:ext>
            </a:extLst>
          </p:cNvPr>
          <p:cNvSpPr txBox="1"/>
          <p:nvPr/>
        </p:nvSpPr>
        <p:spPr>
          <a:xfrm>
            <a:off x="5523590" y="4655598"/>
            <a:ext cx="2755706" cy="369332"/>
          </a:xfrm>
          <a:prstGeom prst="rect">
            <a:avLst/>
          </a:prstGeom>
          <a:noFill/>
        </p:spPr>
        <p:txBody>
          <a:bodyPr wrap="square" rtlCol="0">
            <a:spAutoFit/>
          </a:bodyPr>
          <a:lstStyle/>
          <a:p>
            <a:r>
              <a:rPr lang="en-US" altLang="zh-CN" dirty="0"/>
              <a:t>B cell atlas </a:t>
            </a:r>
            <a:r>
              <a:rPr lang="en-US" altLang="zh-CN" b="1" dirty="0">
                <a:solidFill>
                  <a:srgbClr val="FF0000"/>
                </a:solidFill>
              </a:rPr>
              <a:t>200K</a:t>
            </a:r>
            <a:r>
              <a:rPr lang="en-US" altLang="zh-CN" dirty="0"/>
              <a:t> B cell</a:t>
            </a:r>
            <a:endParaRPr lang="zh-CN" altLang="en-US" dirty="0"/>
          </a:p>
        </p:txBody>
      </p:sp>
      <p:sp>
        <p:nvSpPr>
          <p:cNvPr id="4" name="文本框 3">
            <a:extLst>
              <a:ext uri="{FF2B5EF4-FFF2-40B4-BE49-F238E27FC236}">
                <a16:creationId xmlns:a16="http://schemas.microsoft.com/office/drawing/2014/main" id="{BC8CB391-D91E-4AF6-93BE-DCE3720BE265}"/>
              </a:ext>
            </a:extLst>
          </p:cNvPr>
          <p:cNvSpPr txBox="1"/>
          <p:nvPr/>
        </p:nvSpPr>
        <p:spPr>
          <a:xfrm>
            <a:off x="615863" y="723228"/>
            <a:ext cx="6280738" cy="400110"/>
          </a:xfrm>
          <a:prstGeom prst="rect">
            <a:avLst/>
          </a:prstGeom>
          <a:noFill/>
        </p:spPr>
        <p:txBody>
          <a:bodyPr wrap="square" rtlCol="0">
            <a:spAutoFit/>
          </a:bodyPr>
          <a:lstStyle/>
          <a:p>
            <a:r>
              <a:rPr lang="en-US" altLang="zh-CN" sz="2000" dirty="0"/>
              <a:t>The rarity of TLB: ~6‰ of immune cell and ~6% of B cell</a:t>
            </a:r>
          </a:p>
        </p:txBody>
      </p:sp>
      <p:sp>
        <p:nvSpPr>
          <p:cNvPr id="2" name="矩形 1">
            <a:extLst>
              <a:ext uri="{FF2B5EF4-FFF2-40B4-BE49-F238E27FC236}">
                <a16:creationId xmlns:a16="http://schemas.microsoft.com/office/drawing/2014/main" id="{510C6D1B-B02C-4F99-BB6F-4847B92541FD}"/>
              </a:ext>
            </a:extLst>
          </p:cNvPr>
          <p:cNvSpPr/>
          <p:nvPr/>
        </p:nvSpPr>
        <p:spPr>
          <a:xfrm>
            <a:off x="1561298" y="5791173"/>
            <a:ext cx="1743811" cy="338554"/>
          </a:xfrm>
          <a:prstGeom prst="rect">
            <a:avLst/>
          </a:prstGeom>
        </p:spPr>
        <p:txBody>
          <a:bodyPr wrap="none">
            <a:spAutoFit/>
          </a:bodyPr>
          <a:lstStyle/>
          <a:p>
            <a:r>
              <a:rPr lang="en-US" altLang="zh-CN" sz="1600" dirty="0"/>
              <a:t>BLCA_10x </a:t>
            </a:r>
            <a:r>
              <a:rPr lang="en-US" altLang="zh-CN" sz="1600" b="1" dirty="0">
                <a:solidFill>
                  <a:schemeClr val="accent2"/>
                </a:solidFill>
              </a:rPr>
              <a:t>6k</a:t>
            </a:r>
            <a:r>
              <a:rPr lang="en-US" altLang="zh-CN" sz="1600" dirty="0"/>
              <a:t> B cell</a:t>
            </a:r>
            <a:endParaRPr lang="zh-CN" altLang="en-US" sz="1600" dirty="0"/>
          </a:p>
        </p:txBody>
      </p:sp>
    </p:spTree>
    <p:extLst>
      <p:ext uri="{BB962C8B-B14F-4D97-AF65-F5344CB8AC3E}">
        <p14:creationId xmlns:p14="http://schemas.microsoft.com/office/powerpoint/2010/main" val="312862923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1E3154-0B85-4CAD-81F2-0E1F91FF2CB9}"/>
              </a:ext>
            </a:extLst>
          </p:cNvPr>
          <p:cNvSpPr txBox="1"/>
          <p:nvPr/>
        </p:nvSpPr>
        <p:spPr>
          <a:xfrm>
            <a:off x="411766" y="595842"/>
            <a:ext cx="7664068" cy="1451679"/>
          </a:xfrm>
          <a:prstGeom prst="rect">
            <a:avLst/>
          </a:prstGeom>
          <a:noFill/>
        </p:spPr>
        <p:txBody>
          <a:bodyPr wrap="square" rtlCol="0">
            <a:spAutoFit/>
          </a:bodyPr>
          <a:lstStyle/>
          <a:p>
            <a:pPr>
              <a:lnSpc>
                <a:spcPct val="125000"/>
              </a:lnSpc>
            </a:pPr>
            <a:r>
              <a:rPr lang="en-US" altLang="zh-CN" dirty="0"/>
              <a:t>1. Confirmation of three TLB subtypes</a:t>
            </a:r>
          </a:p>
          <a:p>
            <a:pPr>
              <a:lnSpc>
                <a:spcPct val="125000"/>
              </a:lnSpc>
            </a:pPr>
            <a:r>
              <a:rPr lang="en-US" altLang="zh-CN" dirty="0"/>
              <a:t>2. Characterizing TLB with high quality,</a:t>
            </a:r>
            <a:r>
              <a:rPr lang="zh-CN" altLang="en-US" dirty="0"/>
              <a:t> </a:t>
            </a:r>
            <a:r>
              <a:rPr lang="en-US" altLang="zh-CN" dirty="0" err="1"/>
              <a:t>muti</a:t>
            </a:r>
            <a:r>
              <a:rPr lang="en-US" altLang="zh-CN" dirty="0"/>
              <a:t>-omics single cell data</a:t>
            </a:r>
          </a:p>
          <a:p>
            <a:pPr marL="742950" lvl="1" indent="-285750">
              <a:lnSpc>
                <a:spcPct val="125000"/>
              </a:lnSpc>
              <a:buFont typeface="Arial" panose="020B0604020202020204" pitchFamily="34" charset="0"/>
              <a:buChar char="•"/>
            </a:pPr>
            <a:r>
              <a:rPr lang="en-US" altLang="zh-CN" dirty="0"/>
              <a:t>Transcriptional regulatory network</a:t>
            </a:r>
          </a:p>
          <a:p>
            <a:pPr marL="742950" lvl="1" indent="-285750">
              <a:lnSpc>
                <a:spcPct val="125000"/>
              </a:lnSpc>
              <a:buFont typeface="Arial" panose="020B0604020202020204" pitchFamily="34" charset="0"/>
              <a:buChar char="•"/>
            </a:pPr>
            <a:r>
              <a:rPr lang="en-US" altLang="zh-CN" dirty="0"/>
              <a:t>Surface markers</a:t>
            </a:r>
            <a:r>
              <a:rPr lang="zh-CN" altLang="en-US" dirty="0"/>
              <a:t> </a:t>
            </a:r>
            <a:r>
              <a:rPr lang="en-US" altLang="zh-CN" dirty="0"/>
              <a:t>and</a:t>
            </a:r>
            <a:r>
              <a:rPr lang="zh-CN" altLang="en-US" dirty="0"/>
              <a:t> </a:t>
            </a:r>
            <a:r>
              <a:rPr lang="en-US" altLang="zh-CN" dirty="0"/>
              <a:t>cell-cell</a:t>
            </a:r>
            <a:r>
              <a:rPr lang="zh-CN" altLang="en-US" dirty="0"/>
              <a:t> </a:t>
            </a:r>
            <a:r>
              <a:rPr lang="en-US" altLang="zh-CN" dirty="0"/>
              <a:t>interaction</a:t>
            </a:r>
            <a:r>
              <a:rPr lang="zh-CN" altLang="en-US" dirty="0"/>
              <a:t> </a:t>
            </a:r>
            <a:r>
              <a:rPr lang="en-US" altLang="zh-CN" dirty="0"/>
              <a:t>(</a:t>
            </a:r>
            <a:r>
              <a:rPr lang="en-US" altLang="zh-CN" i="1" dirty="0"/>
              <a:t>not finished</a:t>
            </a:r>
            <a:r>
              <a:rPr lang="en-US" altLang="zh-CN" dirty="0"/>
              <a:t>)</a:t>
            </a:r>
          </a:p>
        </p:txBody>
      </p:sp>
      <p:grpSp>
        <p:nvGrpSpPr>
          <p:cNvPr id="5" name="组合 4">
            <a:extLst>
              <a:ext uri="{FF2B5EF4-FFF2-40B4-BE49-F238E27FC236}">
                <a16:creationId xmlns:a16="http://schemas.microsoft.com/office/drawing/2014/main" id="{E246E7B2-3301-40BB-ADA9-E9FAE850FCB2}"/>
              </a:ext>
            </a:extLst>
          </p:cNvPr>
          <p:cNvGrpSpPr/>
          <p:nvPr/>
        </p:nvGrpSpPr>
        <p:grpSpPr>
          <a:xfrm>
            <a:off x="179464" y="2310951"/>
            <a:ext cx="8426049" cy="3400911"/>
            <a:chOff x="417851" y="2930942"/>
            <a:chExt cx="8426049" cy="3400911"/>
          </a:xfrm>
        </p:grpSpPr>
        <p:pic>
          <p:nvPicPr>
            <p:cNvPr id="10" name="图片 9">
              <a:extLst>
                <a:ext uri="{FF2B5EF4-FFF2-40B4-BE49-F238E27FC236}">
                  <a16:creationId xmlns:a16="http://schemas.microsoft.com/office/drawing/2014/main" id="{87520C74-D50B-4CA6-8D7E-8EE302B64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80675">
              <a:off x="723334" y="4281906"/>
              <a:ext cx="304037" cy="302524"/>
            </a:xfrm>
            <a:prstGeom prst="rect">
              <a:avLst/>
            </a:prstGeom>
          </p:spPr>
        </p:pic>
        <p:pic>
          <p:nvPicPr>
            <p:cNvPr id="11" name="图片 10">
              <a:extLst>
                <a:ext uri="{FF2B5EF4-FFF2-40B4-BE49-F238E27FC236}">
                  <a16:creationId xmlns:a16="http://schemas.microsoft.com/office/drawing/2014/main" id="{E47EBE7C-8358-4080-B4D6-61A97B7AE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814501" y="4948244"/>
              <a:ext cx="317702" cy="316121"/>
            </a:xfrm>
            <a:prstGeom prst="rect">
              <a:avLst/>
            </a:prstGeom>
          </p:spPr>
        </p:pic>
        <p:pic>
          <p:nvPicPr>
            <p:cNvPr id="12" name="图片 11">
              <a:extLst>
                <a:ext uri="{FF2B5EF4-FFF2-40B4-BE49-F238E27FC236}">
                  <a16:creationId xmlns:a16="http://schemas.microsoft.com/office/drawing/2014/main" id="{FBB54A01-9BD9-476E-AF50-3FC414094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64486">
              <a:off x="1112333" y="4483350"/>
              <a:ext cx="279277" cy="277888"/>
            </a:xfrm>
            <a:prstGeom prst="rect">
              <a:avLst/>
            </a:prstGeom>
          </p:spPr>
        </p:pic>
        <p:pic>
          <p:nvPicPr>
            <p:cNvPr id="13" name="图片 12">
              <a:extLst>
                <a:ext uri="{FF2B5EF4-FFF2-40B4-BE49-F238E27FC236}">
                  <a16:creationId xmlns:a16="http://schemas.microsoft.com/office/drawing/2014/main" id="{F9601F9C-4B1D-4BEB-B976-2D2E3F535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123539" y="4869380"/>
              <a:ext cx="252242" cy="250987"/>
            </a:xfrm>
            <a:prstGeom prst="rect">
              <a:avLst/>
            </a:prstGeom>
          </p:spPr>
        </p:pic>
        <p:pic>
          <p:nvPicPr>
            <p:cNvPr id="14" name="图片 13">
              <a:extLst>
                <a:ext uri="{FF2B5EF4-FFF2-40B4-BE49-F238E27FC236}">
                  <a16:creationId xmlns:a16="http://schemas.microsoft.com/office/drawing/2014/main" id="{F975676E-65BA-4A88-B779-B7726295F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486491" y="4327731"/>
              <a:ext cx="287760" cy="286329"/>
            </a:xfrm>
            <a:prstGeom prst="rect">
              <a:avLst/>
            </a:prstGeom>
          </p:spPr>
        </p:pic>
        <p:pic>
          <p:nvPicPr>
            <p:cNvPr id="15" name="图片 14">
              <a:extLst>
                <a:ext uri="{FF2B5EF4-FFF2-40B4-BE49-F238E27FC236}">
                  <a16:creationId xmlns:a16="http://schemas.microsoft.com/office/drawing/2014/main" id="{C0E8A3D5-0064-4B6A-BD29-A99411E4F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470686" y="4920594"/>
              <a:ext cx="235846" cy="234673"/>
            </a:xfrm>
            <a:prstGeom prst="rect">
              <a:avLst/>
            </a:prstGeom>
          </p:spPr>
        </p:pic>
        <p:pic>
          <p:nvPicPr>
            <p:cNvPr id="16" name="图片 15">
              <a:extLst>
                <a:ext uri="{FF2B5EF4-FFF2-40B4-BE49-F238E27FC236}">
                  <a16:creationId xmlns:a16="http://schemas.microsoft.com/office/drawing/2014/main" id="{D48E4D79-C2F2-4096-8CA2-43F9EA275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510765" y="5254645"/>
              <a:ext cx="265057" cy="263739"/>
            </a:xfrm>
            <a:prstGeom prst="rect">
              <a:avLst/>
            </a:prstGeom>
          </p:spPr>
        </p:pic>
        <p:pic>
          <p:nvPicPr>
            <p:cNvPr id="18" name="图片 17">
              <a:extLst>
                <a:ext uri="{FF2B5EF4-FFF2-40B4-BE49-F238E27FC236}">
                  <a16:creationId xmlns:a16="http://schemas.microsoft.com/office/drawing/2014/main" id="{542691A7-7BB9-40CF-AD0F-DA5E55E46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9287" y="4470619"/>
              <a:ext cx="284833" cy="283416"/>
            </a:xfrm>
            <a:prstGeom prst="rect">
              <a:avLst/>
            </a:prstGeom>
          </p:spPr>
        </p:pic>
        <p:pic>
          <p:nvPicPr>
            <p:cNvPr id="19" name="图片 18">
              <a:extLst>
                <a:ext uri="{FF2B5EF4-FFF2-40B4-BE49-F238E27FC236}">
                  <a16:creationId xmlns:a16="http://schemas.microsoft.com/office/drawing/2014/main" id="{20E676C5-5806-43AA-8A0B-D3C627867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21182">
              <a:off x="696182" y="3870537"/>
              <a:ext cx="271798" cy="270446"/>
            </a:xfrm>
            <a:prstGeom prst="rect">
              <a:avLst/>
            </a:prstGeom>
          </p:spPr>
        </p:pic>
        <p:pic>
          <p:nvPicPr>
            <p:cNvPr id="20" name="图片 19">
              <a:extLst>
                <a:ext uri="{FF2B5EF4-FFF2-40B4-BE49-F238E27FC236}">
                  <a16:creationId xmlns:a16="http://schemas.microsoft.com/office/drawing/2014/main" id="{A0580850-2971-467B-A4E3-3CF0FC6D8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61964">
              <a:off x="1308939" y="3814733"/>
              <a:ext cx="295308" cy="293839"/>
            </a:xfrm>
            <a:prstGeom prst="rect">
              <a:avLst/>
            </a:prstGeom>
          </p:spPr>
        </p:pic>
        <p:pic>
          <p:nvPicPr>
            <p:cNvPr id="21" name="图片 20">
              <a:extLst>
                <a:ext uri="{FF2B5EF4-FFF2-40B4-BE49-F238E27FC236}">
                  <a16:creationId xmlns:a16="http://schemas.microsoft.com/office/drawing/2014/main" id="{5AC85F35-EB96-417B-8BC0-18307F217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61964">
              <a:off x="1035498" y="4220022"/>
              <a:ext cx="271266" cy="269917"/>
            </a:xfrm>
            <a:prstGeom prst="rect">
              <a:avLst/>
            </a:prstGeom>
          </p:spPr>
        </p:pic>
        <p:pic>
          <p:nvPicPr>
            <p:cNvPr id="22" name="图片 21">
              <a:extLst>
                <a:ext uri="{FF2B5EF4-FFF2-40B4-BE49-F238E27FC236}">
                  <a16:creationId xmlns:a16="http://schemas.microsoft.com/office/drawing/2014/main" id="{E8DAFDA1-35F4-4146-91A3-77B510C7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61964">
              <a:off x="1734367" y="3983095"/>
              <a:ext cx="270926" cy="269578"/>
            </a:xfrm>
            <a:prstGeom prst="rect">
              <a:avLst/>
            </a:prstGeom>
          </p:spPr>
        </p:pic>
        <p:pic>
          <p:nvPicPr>
            <p:cNvPr id="23" name="图片 22">
              <a:extLst>
                <a:ext uri="{FF2B5EF4-FFF2-40B4-BE49-F238E27FC236}">
                  <a16:creationId xmlns:a16="http://schemas.microsoft.com/office/drawing/2014/main" id="{6A0E270F-DB7A-4BC8-9AB7-06E5E1A34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2149238" y="4796824"/>
              <a:ext cx="297093" cy="295615"/>
            </a:xfrm>
            <a:prstGeom prst="rect">
              <a:avLst/>
            </a:prstGeom>
          </p:spPr>
        </p:pic>
        <p:pic>
          <p:nvPicPr>
            <p:cNvPr id="24" name="图片 23">
              <a:extLst>
                <a:ext uri="{FF2B5EF4-FFF2-40B4-BE49-F238E27FC236}">
                  <a16:creationId xmlns:a16="http://schemas.microsoft.com/office/drawing/2014/main" id="{ABBB2CA4-1894-4CDC-A5F4-3972FD94A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2063611" y="4252757"/>
              <a:ext cx="265057" cy="263739"/>
            </a:xfrm>
            <a:prstGeom prst="rect">
              <a:avLst/>
            </a:prstGeom>
          </p:spPr>
        </p:pic>
        <p:pic>
          <p:nvPicPr>
            <p:cNvPr id="25" name="图片 24">
              <a:extLst>
                <a:ext uri="{FF2B5EF4-FFF2-40B4-BE49-F238E27FC236}">
                  <a16:creationId xmlns:a16="http://schemas.microsoft.com/office/drawing/2014/main" id="{E0740438-5FD0-4C89-AD2A-CCD25A192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319392" y="4124603"/>
              <a:ext cx="291722" cy="290271"/>
            </a:xfrm>
            <a:prstGeom prst="rect">
              <a:avLst/>
            </a:prstGeom>
          </p:spPr>
        </p:pic>
        <p:pic>
          <p:nvPicPr>
            <p:cNvPr id="26" name="图片 25">
              <a:extLst>
                <a:ext uri="{FF2B5EF4-FFF2-40B4-BE49-F238E27FC236}">
                  <a16:creationId xmlns:a16="http://schemas.microsoft.com/office/drawing/2014/main" id="{4272A20E-245E-4848-A6AD-9F3B3D1AC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851" y="4169136"/>
              <a:ext cx="229275" cy="228134"/>
            </a:xfrm>
            <a:prstGeom prst="rect">
              <a:avLst/>
            </a:prstGeom>
          </p:spPr>
        </p:pic>
        <p:pic>
          <p:nvPicPr>
            <p:cNvPr id="27" name="图片 26">
              <a:extLst>
                <a:ext uri="{FF2B5EF4-FFF2-40B4-BE49-F238E27FC236}">
                  <a16:creationId xmlns:a16="http://schemas.microsoft.com/office/drawing/2014/main" id="{216586CD-A170-4D8C-B330-8F6395AC8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660478" y="4582470"/>
              <a:ext cx="282317" cy="280912"/>
            </a:xfrm>
            <a:prstGeom prst="rect">
              <a:avLst/>
            </a:prstGeom>
          </p:spPr>
        </p:pic>
        <p:pic>
          <p:nvPicPr>
            <p:cNvPr id="28" name="图片 27">
              <a:extLst>
                <a:ext uri="{FF2B5EF4-FFF2-40B4-BE49-F238E27FC236}">
                  <a16:creationId xmlns:a16="http://schemas.microsoft.com/office/drawing/2014/main" id="{3C5B5F7D-5542-4765-9ABB-A77ED94E6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834627" y="3655822"/>
              <a:ext cx="265057" cy="263739"/>
            </a:xfrm>
            <a:prstGeom prst="rect">
              <a:avLst/>
            </a:prstGeom>
          </p:spPr>
        </p:pic>
        <p:pic>
          <p:nvPicPr>
            <p:cNvPr id="29" name="图片 28">
              <a:extLst>
                <a:ext uri="{FF2B5EF4-FFF2-40B4-BE49-F238E27FC236}">
                  <a16:creationId xmlns:a16="http://schemas.microsoft.com/office/drawing/2014/main" id="{DBD6C41D-63BD-4773-8EA4-E12A67960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899208" y="3441162"/>
              <a:ext cx="312933" cy="311376"/>
            </a:xfrm>
            <a:prstGeom prst="rect">
              <a:avLst/>
            </a:prstGeom>
          </p:spPr>
        </p:pic>
        <p:pic>
          <p:nvPicPr>
            <p:cNvPr id="30" name="图片 29">
              <a:extLst>
                <a:ext uri="{FF2B5EF4-FFF2-40B4-BE49-F238E27FC236}">
                  <a16:creationId xmlns:a16="http://schemas.microsoft.com/office/drawing/2014/main" id="{AD5F7B9F-7F49-4A32-AE9A-49B229EE2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519518" y="3430804"/>
              <a:ext cx="265057" cy="263739"/>
            </a:xfrm>
            <a:prstGeom prst="rect">
              <a:avLst/>
            </a:prstGeom>
          </p:spPr>
        </p:pic>
        <p:pic>
          <p:nvPicPr>
            <p:cNvPr id="31" name="图片 30">
              <a:extLst>
                <a:ext uri="{FF2B5EF4-FFF2-40B4-BE49-F238E27FC236}">
                  <a16:creationId xmlns:a16="http://schemas.microsoft.com/office/drawing/2014/main" id="{0B3B03CC-1707-42A8-B8A8-8CC4B2904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64486">
              <a:off x="1003561" y="3830270"/>
              <a:ext cx="284269" cy="282855"/>
            </a:xfrm>
            <a:prstGeom prst="rect">
              <a:avLst/>
            </a:prstGeom>
          </p:spPr>
        </p:pic>
        <p:pic>
          <p:nvPicPr>
            <p:cNvPr id="32" name="图片 31">
              <a:extLst>
                <a:ext uri="{FF2B5EF4-FFF2-40B4-BE49-F238E27FC236}">
                  <a16:creationId xmlns:a16="http://schemas.microsoft.com/office/drawing/2014/main" id="{89A505E7-4F1B-44C6-B396-92B2BBB4F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79987">
              <a:off x="1570177" y="4670933"/>
              <a:ext cx="265057" cy="263739"/>
            </a:xfrm>
            <a:prstGeom prst="rect">
              <a:avLst/>
            </a:prstGeom>
          </p:spPr>
        </p:pic>
        <p:sp>
          <p:nvSpPr>
            <p:cNvPr id="33" name="箭头: 右 32">
              <a:extLst>
                <a:ext uri="{FF2B5EF4-FFF2-40B4-BE49-F238E27FC236}">
                  <a16:creationId xmlns:a16="http://schemas.microsoft.com/office/drawing/2014/main" id="{4B216D54-7AC4-4672-8047-060759D513F5}"/>
                </a:ext>
              </a:extLst>
            </p:cNvPr>
            <p:cNvSpPr/>
            <p:nvPr/>
          </p:nvSpPr>
          <p:spPr>
            <a:xfrm>
              <a:off x="2374508" y="4128576"/>
              <a:ext cx="720006" cy="26869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D0EDC35B-BDC6-4823-8E66-F3F23D579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120" y="4107142"/>
              <a:ext cx="284833" cy="283416"/>
            </a:xfrm>
            <a:prstGeom prst="rect">
              <a:avLst/>
            </a:prstGeom>
          </p:spPr>
        </p:pic>
        <p:pic>
          <p:nvPicPr>
            <p:cNvPr id="35" name="图片 34">
              <a:extLst>
                <a:ext uri="{FF2B5EF4-FFF2-40B4-BE49-F238E27FC236}">
                  <a16:creationId xmlns:a16="http://schemas.microsoft.com/office/drawing/2014/main" id="{0CAC96FF-A39C-4613-9DAE-9C9D2B6E0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459" y="4223442"/>
              <a:ext cx="266756" cy="265429"/>
            </a:xfrm>
            <a:prstGeom prst="rect">
              <a:avLst/>
            </a:prstGeom>
          </p:spPr>
        </p:pic>
        <p:sp>
          <p:nvSpPr>
            <p:cNvPr id="36" name="任意多边形: 形状 35">
              <a:extLst>
                <a:ext uri="{FF2B5EF4-FFF2-40B4-BE49-F238E27FC236}">
                  <a16:creationId xmlns:a16="http://schemas.microsoft.com/office/drawing/2014/main" id="{EC27DB95-D7DB-44B7-BEF1-8273F5D28246}"/>
                </a:ext>
              </a:extLst>
            </p:cNvPr>
            <p:cNvSpPr/>
            <p:nvPr/>
          </p:nvSpPr>
          <p:spPr>
            <a:xfrm>
              <a:off x="3053193" y="3620353"/>
              <a:ext cx="1043235" cy="1216239"/>
            </a:xfrm>
            <a:custGeom>
              <a:avLst/>
              <a:gdLst>
                <a:gd name="connsiteX0" fmla="*/ 93600 w 1419788"/>
                <a:gd name="connsiteY0" fmla="*/ 165600 h 1317600"/>
                <a:gd name="connsiteX1" fmla="*/ 115200 w 1419788"/>
                <a:gd name="connsiteY1" fmla="*/ 187200 h 1317600"/>
                <a:gd name="connsiteX2" fmla="*/ 50400 w 1419788"/>
                <a:gd name="connsiteY2" fmla="*/ 273600 h 1317600"/>
                <a:gd name="connsiteX3" fmla="*/ 21600 w 1419788"/>
                <a:gd name="connsiteY3" fmla="*/ 324000 h 1317600"/>
                <a:gd name="connsiteX4" fmla="*/ 14400 w 1419788"/>
                <a:gd name="connsiteY4" fmla="*/ 360000 h 1317600"/>
                <a:gd name="connsiteX5" fmla="*/ 0 w 1419788"/>
                <a:gd name="connsiteY5" fmla="*/ 403200 h 1317600"/>
                <a:gd name="connsiteX6" fmla="*/ 7200 w 1419788"/>
                <a:gd name="connsiteY6" fmla="*/ 561600 h 1317600"/>
                <a:gd name="connsiteX7" fmla="*/ 57600 w 1419788"/>
                <a:gd name="connsiteY7" fmla="*/ 626400 h 1317600"/>
                <a:gd name="connsiteX8" fmla="*/ 86400 w 1419788"/>
                <a:gd name="connsiteY8" fmla="*/ 669600 h 1317600"/>
                <a:gd name="connsiteX9" fmla="*/ 100800 w 1419788"/>
                <a:gd name="connsiteY9" fmla="*/ 691200 h 1317600"/>
                <a:gd name="connsiteX10" fmla="*/ 108000 w 1419788"/>
                <a:gd name="connsiteY10" fmla="*/ 712800 h 1317600"/>
                <a:gd name="connsiteX11" fmla="*/ 115200 w 1419788"/>
                <a:gd name="connsiteY11" fmla="*/ 871200 h 1317600"/>
                <a:gd name="connsiteX12" fmla="*/ 122400 w 1419788"/>
                <a:gd name="connsiteY12" fmla="*/ 892800 h 1317600"/>
                <a:gd name="connsiteX13" fmla="*/ 129600 w 1419788"/>
                <a:gd name="connsiteY13" fmla="*/ 921600 h 1317600"/>
                <a:gd name="connsiteX14" fmla="*/ 158400 w 1419788"/>
                <a:gd name="connsiteY14" fmla="*/ 972000 h 1317600"/>
                <a:gd name="connsiteX15" fmla="*/ 165600 w 1419788"/>
                <a:gd name="connsiteY15" fmla="*/ 1000800 h 1317600"/>
                <a:gd name="connsiteX16" fmla="*/ 187200 w 1419788"/>
                <a:gd name="connsiteY16" fmla="*/ 1015200 h 1317600"/>
                <a:gd name="connsiteX17" fmla="*/ 201600 w 1419788"/>
                <a:gd name="connsiteY17" fmla="*/ 1036800 h 1317600"/>
                <a:gd name="connsiteX18" fmla="*/ 223200 w 1419788"/>
                <a:gd name="connsiteY18" fmla="*/ 1058400 h 1317600"/>
                <a:gd name="connsiteX19" fmla="*/ 252000 w 1419788"/>
                <a:gd name="connsiteY19" fmla="*/ 1101600 h 1317600"/>
                <a:gd name="connsiteX20" fmla="*/ 302400 w 1419788"/>
                <a:gd name="connsiteY20" fmla="*/ 1173600 h 1317600"/>
                <a:gd name="connsiteX21" fmla="*/ 338400 w 1419788"/>
                <a:gd name="connsiteY21" fmla="*/ 1209600 h 1317600"/>
                <a:gd name="connsiteX22" fmla="*/ 360000 w 1419788"/>
                <a:gd name="connsiteY22" fmla="*/ 1238400 h 1317600"/>
                <a:gd name="connsiteX23" fmla="*/ 403200 w 1419788"/>
                <a:gd name="connsiteY23" fmla="*/ 1281600 h 1317600"/>
                <a:gd name="connsiteX24" fmla="*/ 424800 w 1419788"/>
                <a:gd name="connsiteY24" fmla="*/ 1303200 h 1317600"/>
                <a:gd name="connsiteX25" fmla="*/ 475200 w 1419788"/>
                <a:gd name="connsiteY25" fmla="*/ 1317600 h 1317600"/>
                <a:gd name="connsiteX26" fmla="*/ 626400 w 1419788"/>
                <a:gd name="connsiteY26" fmla="*/ 1310400 h 1317600"/>
                <a:gd name="connsiteX27" fmla="*/ 684000 w 1419788"/>
                <a:gd name="connsiteY27" fmla="*/ 1274400 h 1317600"/>
                <a:gd name="connsiteX28" fmla="*/ 813600 w 1419788"/>
                <a:gd name="connsiteY28" fmla="*/ 1202400 h 1317600"/>
                <a:gd name="connsiteX29" fmla="*/ 871200 w 1419788"/>
                <a:gd name="connsiteY29" fmla="*/ 1166400 h 1317600"/>
                <a:gd name="connsiteX30" fmla="*/ 1123200 w 1419788"/>
                <a:gd name="connsiteY30" fmla="*/ 1029600 h 1317600"/>
                <a:gd name="connsiteX31" fmla="*/ 1166400 w 1419788"/>
                <a:gd name="connsiteY31" fmla="*/ 1008000 h 1317600"/>
                <a:gd name="connsiteX32" fmla="*/ 1202400 w 1419788"/>
                <a:gd name="connsiteY32" fmla="*/ 979200 h 1317600"/>
                <a:gd name="connsiteX33" fmla="*/ 1245600 w 1419788"/>
                <a:gd name="connsiteY33" fmla="*/ 957600 h 1317600"/>
                <a:gd name="connsiteX34" fmla="*/ 1267200 w 1419788"/>
                <a:gd name="connsiteY34" fmla="*/ 936000 h 1317600"/>
                <a:gd name="connsiteX35" fmla="*/ 1324800 w 1419788"/>
                <a:gd name="connsiteY35" fmla="*/ 878400 h 1317600"/>
                <a:gd name="connsiteX36" fmla="*/ 1346400 w 1419788"/>
                <a:gd name="connsiteY36" fmla="*/ 856800 h 1317600"/>
                <a:gd name="connsiteX37" fmla="*/ 1360800 w 1419788"/>
                <a:gd name="connsiteY37" fmla="*/ 828000 h 1317600"/>
                <a:gd name="connsiteX38" fmla="*/ 1382400 w 1419788"/>
                <a:gd name="connsiteY38" fmla="*/ 784800 h 1317600"/>
                <a:gd name="connsiteX39" fmla="*/ 1389600 w 1419788"/>
                <a:gd name="connsiteY39" fmla="*/ 748800 h 1317600"/>
                <a:gd name="connsiteX40" fmla="*/ 1411200 w 1419788"/>
                <a:gd name="connsiteY40" fmla="*/ 698400 h 1317600"/>
                <a:gd name="connsiteX41" fmla="*/ 1411200 w 1419788"/>
                <a:gd name="connsiteY41" fmla="*/ 504000 h 1317600"/>
                <a:gd name="connsiteX42" fmla="*/ 1404000 w 1419788"/>
                <a:gd name="connsiteY42" fmla="*/ 475200 h 1317600"/>
                <a:gd name="connsiteX43" fmla="*/ 1245600 w 1419788"/>
                <a:gd name="connsiteY43" fmla="*/ 201600 h 1317600"/>
                <a:gd name="connsiteX44" fmla="*/ 1166400 w 1419788"/>
                <a:gd name="connsiteY44" fmla="*/ 158400 h 1317600"/>
                <a:gd name="connsiteX45" fmla="*/ 1108800 w 1419788"/>
                <a:gd name="connsiteY45" fmla="*/ 115200 h 1317600"/>
                <a:gd name="connsiteX46" fmla="*/ 1051200 w 1419788"/>
                <a:gd name="connsiteY46" fmla="*/ 93600 h 1317600"/>
                <a:gd name="connsiteX47" fmla="*/ 1022400 w 1419788"/>
                <a:gd name="connsiteY47" fmla="*/ 79200 h 1317600"/>
                <a:gd name="connsiteX48" fmla="*/ 1000800 w 1419788"/>
                <a:gd name="connsiteY48" fmla="*/ 72000 h 1317600"/>
                <a:gd name="connsiteX49" fmla="*/ 900000 w 1419788"/>
                <a:gd name="connsiteY49" fmla="*/ 36000 h 1317600"/>
                <a:gd name="connsiteX50" fmla="*/ 849600 w 1419788"/>
                <a:gd name="connsiteY50" fmla="*/ 28800 h 1317600"/>
                <a:gd name="connsiteX51" fmla="*/ 604800 w 1419788"/>
                <a:gd name="connsiteY51" fmla="*/ 0 h 1317600"/>
                <a:gd name="connsiteX52" fmla="*/ 280800 w 1419788"/>
                <a:gd name="connsiteY52" fmla="*/ 7200 h 1317600"/>
                <a:gd name="connsiteX53" fmla="*/ 252000 w 1419788"/>
                <a:gd name="connsiteY53" fmla="*/ 14400 h 1317600"/>
                <a:gd name="connsiteX54" fmla="*/ 201600 w 1419788"/>
                <a:gd name="connsiteY54" fmla="*/ 36000 h 1317600"/>
                <a:gd name="connsiteX55" fmla="*/ 158400 w 1419788"/>
                <a:gd name="connsiteY55" fmla="*/ 64800 h 1317600"/>
                <a:gd name="connsiteX56" fmla="*/ 144000 w 1419788"/>
                <a:gd name="connsiteY56" fmla="*/ 108000 h 1317600"/>
                <a:gd name="connsiteX57" fmla="*/ 136800 w 1419788"/>
                <a:gd name="connsiteY57" fmla="*/ 136800 h 1317600"/>
                <a:gd name="connsiteX58" fmla="*/ 93600 w 1419788"/>
                <a:gd name="connsiteY58" fmla="*/ 165600 h 13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19788" h="1317600">
                  <a:moveTo>
                    <a:pt x="93600" y="165600"/>
                  </a:moveTo>
                  <a:cubicBezTo>
                    <a:pt x="90000" y="174000"/>
                    <a:pt x="108000" y="180000"/>
                    <a:pt x="115200" y="187200"/>
                  </a:cubicBezTo>
                  <a:cubicBezTo>
                    <a:pt x="93600" y="216000"/>
                    <a:pt x="66500" y="241401"/>
                    <a:pt x="50400" y="273600"/>
                  </a:cubicBezTo>
                  <a:cubicBezTo>
                    <a:pt x="32130" y="310140"/>
                    <a:pt x="41954" y="293469"/>
                    <a:pt x="21600" y="324000"/>
                  </a:cubicBezTo>
                  <a:cubicBezTo>
                    <a:pt x="19200" y="336000"/>
                    <a:pt x="17620" y="348194"/>
                    <a:pt x="14400" y="360000"/>
                  </a:cubicBezTo>
                  <a:cubicBezTo>
                    <a:pt x="10406" y="374644"/>
                    <a:pt x="0" y="403200"/>
                    <a:pt x="0" y="403200"/>
                  </a:cubicBezTo>
                  <a:cubicBezTo>
                    <a:pt x="2400" y="456000"/>
                    <a:pt x="-2091" y="509569"/>
                    <a:pt x="7200" y="561600"/>
                  </a:cubicBezTo>
                  <a:cubicBezTo>
                    <a:pt x="12720" y="592511"/>
                    <a:pt x="40782" y="604777"/>
                    <a:pt x="57600" y="626400"/>
                  </a:cubicBezTo>
                  <a:cubicBezTo>
                    <a:pt x="68225" y="640061"/>
                    <a:pt x="76800" y="655200"/>
                    <a:pt x="86400" y="669600"/>
                  </a:cubicBezTo>
                  <a:cubicBezTo>
                    <a:pt x="91200" y="676800"/>
                    <a:pt x="98064" y="682991"/>
                    <a:pt x="100800" y="691200"/>
                  </a:cubicBezTo>
                  <a:lnTo>
                    <a:pt x="108000" y="712800"/>
                  </a:lnTo>
                  <a:cubicBezTo>
                    <a:pt x="110400" y="765600"/>
                    <a:pt x="110985" y="818514"/>
                    <a:pt x="115200" y="871200"/>
                  </a:cubicBezTo>
                  <a:cubicBezTo>
                    <a:pt x="115805" y="878765"/>
                    <a:pt x="120315" y="885503"/>
                    <a:pt x="122400" y="892800"/>
                  </a:cubicBezTo>
                  <a:cubicBezTo>
                    <a:pt x="125118" y="902315"/>
                    <a:pt x="126125" y="912335"/>
                    <a:pt x="129600" y="921600"/>
                  </a:cubicBezTo>
                  <a:cubicBezTo>
                    <a:pt x="137430" y="942480"/>
                    <a:pt x="146463" y="954095"/>
                    <a:pt x="158400" y="972000"/>
                  </a:cubicBezTo>
                  <a:cubicBezTo>
                    <a:pt x="160800" y="981600"/>
                    <a:pt x="160111" y="992566"/>
                    <a:pt x="165600" y="1000800"/>
                  </a:cubicBezTo>
                  <a:cubicBezTo>
                    <a:pt x="170400" y="1008000"/>
                    <a:pt x="181081" y="1009081"/>
                    <a:pt x="187200" y="1015200"/>
                  </a:cubicBezTo>
                  <a:cubicBezTo>
                    <a:pt x="193319" y="1021319"/>
                    <a:pt x="196060" y="1030152"/>
                    <a:pt x="201600" y="1036800"/>
                  </a:cubicBezTo>
                  <a:cubicBezTo>
                    <a:pt x="208119" y="1044622"/>
                    <a:pt x="216000" y="1051200"/>
                    <a:pt x="223200" y="1058400"/>
                  </a:cubicBezTo>
                  <a:cubicBezTo>
                    <a:pt x="236970" y="1099710"/>
                    <a:pt x="220539" y="1061150"/>
                    <a:pt x="252000" y="1101600"/>
                  </a:cubicBezTo>
                  <a:cubicBezTo>
                    <a:pt x="274936" y="1131089"/>
                    <a:pt x="279097" y="1147384"/>
                    <a:pt x="302400" y="1173600"/>
                  </a:cubicBezTo>
                  <a:cubicBezTo>
                    <a:pt x="313675" y="1186284"/>
                    <a:pt x="327125" y="1196916"/>
                    <a:pt x="338400" y="1209600"/>
                  </a:cubicBezTo>
                  <a:cubicBezTo>
                    <a:pt x="346372" y="1218569"/>
                    <a:pt x="351972" y="1229480"/>
                    <a:pt x="360000" y="1238400"/>
                  </a:cubicBezTo>
                  <a:cubicBezTo>
                    <a:pt x="373623" y="1253537"/>
                    <a:pt x="388800" y="1267200"/>
                    <a:pt x="403200" y="1281600"/>
                  </a:cubicBezTo>
                  <a:cubicBezTo>
                    <a:pt x="410400" y="1288800"/>
                    <a:pt x="415140" y="1299980"/>
                    <a:pt x="424800" y="1303200"/>
                  </a:cubicBezTo>
                  <a:cubicBezTo>
                    <a:pt x="455788" y="1313529"/>
                    <a:pt x="439037" y="1308559"/>
                    <a:pt x="475200" y="1317600"/>
                  </a:cubicBezTo>
                  <a:cubicBezTo>
                    <a:pt x="525600" y="1315200"/>
                    <a:pt x="576989" y="1320623"/>
                    <a:pt x="626400" y="1310400"/>
                  </a:cubicBezTo>
                  <a:cubicBezTo>
                    <a:pt x="648572" y="1305813"/>
                    <a:pt x="664800" y="1286400"/>
                    <a:pt x="684000" y="1274400"/>
                  </a:cubicBezTo>
                  <a:cubicBezTo>
                    <a:pt x="826628" y="1185258"/>
                    <a:pt x="647548" y="1294651"/>
                    <a:pt x="813600" y="1202400"/>
                  </a:cubicBezTo>
                  <a:cubicBezTo>
                    <a:pt x="833392" y="1191404"/>
                    <a:pt x="851429" y="1177435"/>
                    <a:pt x="871200" y="1166400"/>
                  </a:cubicBezTo>
                  <a:cubicBezTo>
                    <a:pt x="954659" y="1119818"/>
                    <a:pt x="1037711" y="1072344"/>
                    <a:pt x="1123200" y="1029600"/>
                  </a:cubicBezTo>
                  <a:cubicBezTo>
                    <a:pt x="1137600" y="1022400"/>
                    <a:pt x="1152817" y="1016644"/>
                    <a:pt x="1166400" y="1008000"/>
                  </a:cubicBezTo>
                  <a:cubicBezTo>
                    <a:pt x="1179365" y="999750"/>
                    <a:pt x="1189435" y="987450"/>
                    <a:pt x="1202400" y="979200"/>
                  </a:cubicBezTo>
                  <a:cubicBezTo>
                    <a:pt x="1215983" y="970556"/>
                    <a:pt x="1232204" y="966531"/>
                    <a:pt x="1245600" y="957600"/>
                  </a:cubicBezTo>
                  <a:cubicBezTo>
                    <a:pt x="1254072" y="951952"/>
                    <a:pt x="1259537" y="942705"/>
                    <a:pt x="1267200" y="936000"/>
                  </a:cubicBezTo>
                  <a:cubicBezTo>
                    <a:pt x="1346791" y="866358"/>
                    <a:pt x="1267258" y="945533"/>
                    <a:pt x="1324800" y="878400"/>
                  </a:cubicBezTo>
                  <a:cubicBezTo>
                    <a:pt x="1331427" y="870669"/>
                    <a:pt x="1340482" y="865086"/>
                    <a:pt x="1346400" y="856800"/>
                  </a:cubicBezTo>
                  <a:cubicBezTo>
                    <a:pt x="1352639" y="848066"/>
                    <a:pt x="1355475" y="837319"/>
                    <a:pt x="1360800" y="828000"/>
                  </a:cubicBezTo>
                  <a:cubicBezTo>
                    <a:pt x="1376442" y="800626"/>
                    <a:pt x="1375066" y="814135"/>
                    <a:pt x="1382400" y="784800"/>
                  </a:cubicBezTo>
                  <a:cubicBezTo>
                    <a:pt x="1385368" y="772928"/>
                    <a:pt x="1385730" y="760410"/>
                    <a:pt x="1389600" y="748800"/>
                  </a:cubicBezTo>
                  <a:cubicBezTo>
                    <a:pt x="1395380" y="731460"/>
                    <a:pt x="1404000" y="715200"/>
                    <a:pt x="1411200" y="698400"/>
                  </a:cubicBezTo>
                  <a:cubicBezTo>
                    <a:pt x="1422725" y="606203"/>
                    <a:pt x="1422577" y="634840"/>
                    <a:pt x="1411200" y="504000"/>
                  </a:cubicBezTo>
                  <a:cubicBezTo>
                    <a:pt x="1410343" y="494142"/>
                    <a:pt x="1407734" y="484364"/>
                    <a:pt x="1404000" y="475200"/>
                  </a:cubicBezTo>
                  <a:cubicBezTo>
                    <a:pt x="1358068" y="362458"/>
                    <a:pt x="1335556" y="283733"/>
                    <a:pt x="1245600" y="201600"/>
                  </a:cubicBezTo>
                  <a:cubicBezTo>
                    <a:pt x="1223392" y="181323"/>
                    <a:pt x="1191825" y="174458"/>
                    <a:pt x="1166400" y="158400"/>
                  </a:cubicBezTo>
                  <a:cubicBezTo>
                    <a:pt x="1146108" y="145584"/>
                    <a:pt x="1130266" y="125933"/>
                    <a:pt x="1108800" y="115200"/>
                  </a:cubicBezTo>
                  <a:cubicBezTo>
                    <a:pt x="1028617" y="75109"/>
                    <a:pt x="1129625" y="123009"/>
                    <a:pt x="1051200" y="93600"/>
                  </a:cubicBezTo>
                  <a:cubicBezTo>
                    <a:pt x="1041150" y="89831"/>
                    <a:pt x="1032265" y="83428"/>
                    <a:pt x="1022400" y="79200"/>
                  </a:cubicBezTo>
                  <a:cubicBezTo>
                    <a:pt x="1015424" y="76210"/>
                    <a:pt x="1007906" y="74665"/>
                    <a:pt x="1000800" y="72000"/>
                  </a:cubicBezTo>
                  <a:cubicBezTo>
                    <a:pt x="961394" y="57223"/>
                    <a:pt x="945819" y="47455"/>
                    <a:pt x="900000" y="36000"/>
                  </a:cubicBezTo>
                  <a:cubicBezTo>
                    <a:pt x="883536" y="31884"/>
                    <a:pt x="866320" y="31708"/>
                    <a:pt x="849600" y="28800"/>
                  </a:cubicBezTo>
                  <a:cubicBezTo>
                    <a:pt x="673768" y="-1779"/>
                    <a:pt x="793461" y="10481"/>
                    <a:pt x="604800" y="0"/>
                  </a:cubicBezTo>
                  <a:lnTo>
                    <a:pt x="280800" y="7200"/>
                  </a:lnTo>
                  <a:cubicBezTo>
                    <a:pt x="270913" y="7604"/>
                    <a:pt x="261515" y="11682"/>
                    <a:pt x="252000" y="14400"/>
                  </a:cubicBezTo>
                  <a:cubicBezTo>
                    <a:pt x="233040" y="19817"/>
                    <a:pt x="219055" y="25527"/>
                    <a:pt x="201600" y="36000"/>
                  </a:cubicBezTo>
                  <a:cubicBezTo>
                    <a:pt x="186760" y="44904"/>
                    <a:pt x="172800" y="55200"/>
                    <a:pt x="158400" y="64800"/>
                  </a:cubicBezTo>
                  <a:cubicBezTo>
                    <a:pt x="153600" y="79200"/>
                    <a:pt x="147681" y="93274"/>
                    <a:pt x="144000" y="108000"/>
                  </a:cubicBezTo>
                  <a:cubicBezTo>
                    <a:pt x="141600" y="117600"/>
                    <a:pt x="140698" y="127705"/>
                    <a:pt x="136800" y="136800"/>
                  </a:cubicBezTo>
                  <a:cubicBezTo>
                    <a:pt x="129988" y="152695"/>
                    <a:pt x="97200" y="157200"/>
                    <a:pt x="93600" y="165600"/>
                  </a:cubicBezTo>
                  <a:close/>
                </a:path>
              </a:pathLst>
            </a:custGeom>
            <a:noFill/>
            <a:ln>
              <a:solidFill>
                <a:schemeClr val="bg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3EC52AD-8291-4B00-AFAD-1C4DAB55A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262552" y="3790448"/>
              <a:ext cx="244910" cy="243691"/>
            </a:xfrm>
            <a:prstGeom prst="rect">
              <a:avLst/>
            </a:prstGeom>
          </p:spPr>
        </p:pic>
        <p:pic>
          <p:nvPicPr>
            <p:cNvPr id="39" name="图片 38">
              <a:extLst>
                <a:ext uri="{FF2B5EF4-FFF2-40B4-BE49-F238E27FC236}">
                  <a16:creationId xmlns:a16="http://schemas.microsoft.com/office/drawing/2014/main" id="{DC318905-8D0F-475A-83F0-0139764C8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32386" y="3899412"/>
              <a:ext cx="244910" cy="243691"/>
            </a:xfrm>
            <a:prstGeom prst="rect">
              <a:avLst/>
            </a:prstGeom>
          </p:spPr>
        </p:pic>
        <p:sp>
          <p:nvSpPr>
            <p:cNvPr id="40" name="箭头: 右 39">
              <a:extLst>
                <a:ext uri="{FF2B5EF4-FFF2-40B4-BE49-F238E27FC236}">
                  <a16:creationId xmlns:a16="http://schemas.microsoft.com/office/drawing/2014/main" id="{FF6EAD0F-E36F-4698-8A9D-8153EA339BAD}"/>
                </a:ext>
              </a:extLst>
            </p:cNvPr>
            <p:cNvSpPr/>
            <p:nvPr/>
          </p:nvSpPr>
          <p:spPr>
            <a:xfrm rot="19616659">
              <a:off x="4038288" y="3567943"/>
              <a:ext cx="694037" cy="28066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0586DE5D-610D-4E92-BEC2-73879FE78465}"/>
                </a:ext>
              </a:extLst>
            </p:cNvPr>
            <p:cNvSpPr/>
            <p:nvPr/>
          </p:nvSpPr>
          <p:spPr>
            <a:xfrm rot="1519329">
              <a:off x="4060111" y="4522420"/>
              <a:ext cx="677221" cy="26869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550AA42B-B019-4D49-ADD2-2C7DB45E3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747008" y="3330436"/>
              <a:ext cx="244910" cy="243691"/>
            </a:xfrm>
            <a:prstGeom prst="rect">
              <a:avLst/>
            </a:prstGeom>
          </p:spPr>
        </p:pic>
        <p:pic>
          <p:nvPicPr>
            <p:cNvPr id="43" name="图片 42">
              <a:extLst>
                <a:ext uri="{FF2B5EF4-FFF2-40B4-BE49-F238E27FC236}">
                  <a16:creationId xmlns:a16="http://schemas.microsoft.com/office/drawing/2014/main" id="{C2BDA2BD-BC2A-440D-B1E9-3212BDD0C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568" y="4786798"/>
              <a:ext cx="266756" cy="265429"/>
            </a:xfrm>
            <a:prstGeom prst="rect">
              <a:avLst/>
            </a:prstGeom>
          </p:spPr>
        </p:pic>
        <p:pic>
          <p:nvPicPr>
            <p:cNvPr id="45" name="图片 44">
              <a:extLst>
                <a:ext uri="{FF2B5EF4-FFF2-40B4-BE49-F238E27FC236}">
                  <a16:creationId xmlns:a16="http://schemas.microsoft.com/office/drawing/2014/main" id="{FF795DA1-4CA4-4C9B-8C70-BEF53633F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652" y="4453792"/>
              <a:ext cx="266756" cy="265429"/>
            </a:xfrm>
            <a:prstGeom prst="rect">
              <a:avLst/>
            </a:prstGeom>
          </p:spPr>
        </p:pic>
        <p:pic>
          <p:nvPicPr>
            <p:cNvPr id="46" name="图片 45">
              <a:extLst>
                <a:ext uri="{FF2B5EF4-FFF2-40B4-BE49-F238E27FC236}">
                  <a16:creationId xmlns:a16="http://schemas.microsoft.com/office/drawing/2014/main" id="{B57D5BE2-9DC8-4D68-A1B2-496FBFD79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735313" y="3721197"/>
              <a:ext cx="244910" cy="243691"/>
            </a:xfrm>
            <a:prstGeom prst="rect">
              <a:avLst/>
            </a:prstGeom>
          </p:spPr>
        </p:pic>
        <p:sp>
          <p:nvSpPr>
            <p:cNvPr id="48" name="文本框 47">
              <a:extLst>
                <a:ext uri="{FF2B5EF4-FFF2-40B4-BE49-F238E27FC236}">
                  <a16:creationId xmlns:a16="http://schemas.microsoft.com/office/drawing/2014/main" id="{B63EC738-A764-4E5C-9BE2-C8D724520039}"/>
                </a:ext>
              </a:extLst>
            </p:cNvPr>
            <p:cNvSpPr txBox="1"/>
            <p:nvPr/>
          </p:nvSpPr>
          <p:spPr>
            <a:xfrm>
              <a:off x="994556" y="5917350"/>
              <a:ext cx="1347804" cy="369332"/>
            </a:xfrm>
            <a:prstGeom prst="rect">
              <a:avLst/>
            </a:prstGeom>
            <a:noFill/>
          </p:spPr>
          <p:txBody>
            <a:bodyPr wrap="square" rtlCol="0">
              <a:spAutoFit/>
            </a:bodyPr>
            <a:lstStyle/>
            <a:p>
              <a:r>
                <a:rPr lang="en-US" altLang="zh-CN" dirty="0"/>
                <a:t>B cell atlas</a:t>
              </a:r>
              <a:endParaRPr lang="zh-CN" altLang="en-US" dirty="0"/>
            </a:p>
          </p:txBody>
        </p:sp>
        <p:sp>
          <p:nvSpPr>
            <p:cNvPr id="49" name="文本框 48">
              <a:extLst>
                <a:ext uri="{FF2B5EF4-FFF2-40B4-BE49-F238E27FC236}">
                  <a16:creationId xmlns:a16="http://schemas.microsoft.com/office/drawing/2014/main" id="{E5B16FE7-6B2C-4E18-A159-743E3146EBF0}"/>
                </a:ext>
              </a:extLst>
            </p:cNvPr>
            <p:cNvSpPr txBox="1"/>
            <p:nvPr/>
          </p:nvSpPr>
          <p:spPr>
            <a:xfrm>
              <a:off x="3060762" y="5917350"/>
              <a:ext cx="1347804" cy="369332"/>
            </a:xfrm>
            <a:prstGeom prst="rect">
              <a:avLst/>
            </a:prstGeom>
            <a:noFill/>
          </p:spPr>
          <p:txBody>
            <a:bodyPr wrap="square" rtlCol="0">
              <a:spAutoFit/>
            </a:bodyPr>
            <a:lstStyle/>
            <a:p>
              <a:r>
                <a:rPr lang="en-US" altLang="zh-CN" dirty="0"/>
                <a:t>Define TLB </a:t>
              </a:r>
              <a:endParaRPr lang="zh-CN" altLang="en-US" dirty="0"/>
            </a:p>
          </p:txBody>
        </p:sp>
        <p:sp>
          <p:nvSpPr>
            <p:cNvPr id="50" name="文本框 49">
              <a:extLst>
                <a:ext uri="{FF2B5EF4-FFF2-40B4-BE49-F238E27FC236}">
                  <a16:creationId xmlns:a16="http://schemas.microsoft.com/office/drawing/2014/main" id="{002CA3E6-5DC6-45CC-B5AE-2278A3DF6D6F}"/>
                </a:ext>
              </a:extLst>
            </p:cNvPr>
            <p:cNvSpPr txBox="1"/>
            <p:nvPr/>
          </p:nvSpPr>
          <p:spPr>
            <a:xfrm>
              <a:off x="4560190" y="5917350"/>
              <a:ext cx="1501140" cy="369332"/>
            </a:xfrm>
            <a:prstGeom prst="rect">
              <a:avLst/>
            </a:prstGeom>
            <a:noFill/>
          </p:spPr>
          <p:txBody>
            <a:bodyPr wrap="square" rtlCol="0">
              <a:spAutoFit/>
            </a:bodyPr>
            <a:lstStyle/>
            <a:p>
              <a:r>
                <a:rPr lang="en-US" altLang="zh-CN" dirty="0"/>
                <a:t>Subgrouping</a:t>
              </a:r>
              <a:endParaRPr lang="zh-CN" altLang="en-US" dirty="0"/>
            </a:p>
          </p:txBody>
        </p:sp>
        <p:pic>
          <p:nvPicPr>
            <p:cNvPr id="51" name="图片 50">
              <a:extLst>
                <a:ext uri="{FF2B5EF4-FFF2-40B4-BE49-F238E27FC236}">
                  <a16:creationId xmlns:a16="http://schemas.microsoft.com/office/drawing/2014/main" id="{61B9B236-BE2E-4665-8D46-DA34391CF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61820" y="4891415"/>
              <a:ext cx="244910" cy="243691"/>
            </a:xfrm>
            <a:prstGeom prst="rect">
              <a:avLst/>
            </a:prstGeom>
          </p:spPr>
        </p:pic>
        <p:pic>
          <p:nvPicPr>
            <p:cNvPr id="52" name="图片 51">
              <a:extLst>
                <a:ext uri="{FF2B5EF4-FFF2-40B4-BE49-F238E27FC236}">
                  <a16:creationId xmlns:a16="http://schemas.microsoft.com/office/drawing/2014/main" id="{EB63F4EF-03B6-4B20-A3EB-15DD6215D9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50207" y="3925445"/>
              <a:ext cx="244910" cy="243691"/>
            </a:xfrm>
            <a:prstGeom prst="rect">
              <a:avLst/>
            </a:prstGeom>
          </p:spPr>
        </p:pic>
        <p:sp>
          <p:nvSpPr>
            <p:cNvPr id="54" name="文本框 53">
              <a:extLst>
                <a:ext uri="{FF2B5EF4-FFF2-40B4-BE49-F238E27FC236}">
                  <a16:creationId xmlns:a16="http://schemas.microsoft.com/office/drawing/2014/main" id="{93578511-7956-4917-897A-85836BDF3602}"/>
                </a:ext>
              </a:extLst>
            </p:cNvPr>
            <p:cNvSpPr txBox="1"/>
            <p:nvPr/>
          </p:nvSpPr>
          <p:spPr>
            <a:xfrm>
              <a:off x="6958128" y="5962521"/>
              <a:ext cx="1885772" cy="369332"/>
            </a:xfrm>
            <a:prstGeom prst="rect">
              <a:avLst/>
            </a:prstGeom>
            <a:noFill/>
          </p:spPr>
          <p:txBody>
            <a:bodyPr wrap="square" rtlCol="0">
              <a:spAutoFit/>
            </a:bodyPr>
            <a:lstStyle/>
            <a:p>
              <a:r>
                <a:rPr lang="en-US" altLang="zh-CN" dirty="0"/>
                <a:t>Characterizing</a:t>
              </a:r>
              <a:endParaRPr lang="zh-CN" altLang="en-US" dirty="0"/>
            </a:p>
          </p:txBody>
        </p:sp>
        <p:grpSp>
          <p:nvGrpSpPr>
            <p:cNvPr id="225" name="组合 224">
              <a:extLst>
                <a:ext uri="{FF2B5EF4-FFF2-40B4-BE49-F238E27FC236}">
                  <a16:creationId xmlns:a16="http://schemas.microsoft.com/office/drawing/2014/main" id="{211B5138-0924-41CC-9FC2-C74EA189C89E}"/>
                </a:ext>
              </a:extLst>
            </p:cNvPr>
            <p:cNvGrpSpPr/>
            <p:nvPr/>
          </p:nvGrpSpPr>
          <p:grpSpPr>
            <a:xfrm>
              <a:off x="5563996" y="3014294"/>
              <a:ext cx="3279904" cy="2932734"/>
              <a:chOff x="5738460" y="2849584"/>
              <a:chExt cx="3279904" cy="2932734"/>
            </a:xfrm>
          </p:grpSpPr>
          <p:grpSp>
            <p:nvGrpSpPr>
              <p:cNvPr id="222" name="组合 221">
                <a:extLst>
                  <a:ext uri="{FF2B5EF4-FFF2-40B4-BE49-F238E27FC236}">
                    <a16:creationId xmlns:a16="http://schemas.microsoft.com/office/drawing/2014/main" id="{B9199CE0-80CD-4E9D-A826-E540851BF392}"/>
                  </a:ext>
                </a:extLst>
              </p:cNvPr>
              <p:cNvGrpSpPr/>
              <p:nvPr/>
            </p:nvGrpSpPr>
            <p:grpSpPr>
              <a:xfrm>
                <a:off x="5738460" y="2892720"/>
                <a:ext cx="3279904" cy="2889598"/>
                <a:chOff x="2508212" y="3271943"/>
                <a:chExt cx="3279904" cy="2889598"/>
              </a:xfrm>
            </p:grpSpPr>
            <p:sp>
              <p:nvSpPr>
                <p:cNvPr id="218" name="矩形 217">
                  <a:extLst>
                    <a:ext uri="{FF2B5EF4-FFF2-40B4-BE49-F238E27FC236}">
                      <a16:creationId xmlns:a16="http://schemas.microsoft.com/office/drawing/2014/main" id="{13B6B814-F92F-4D8B-991A-6B6F13562E9F}"/>
                    </a:ext>
                  </a:extLst>
                </p:cNvPr>
                <p:cNvSpPr/>
                <p:nvPr/>
              </p:nvSpPr>
              <p:spPr>
                <a:xfrm>
                  <a:off x="2508212" y="3271943"/>
                  <a:ext cx="2258359" cy="21303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858E4B82-AAD7-4512-ADE0-3130B27449DB}"/>
                    </a:ext>
                  </a:extLst>
                </p:cNvPr>
                <p:cNvSpPr/>
                <p:nvPr/>
              </p:nvSpPr>
              <p:spPr>
                <a:xfrm>
                  <a:off x="2801958" y="3532936"/>
                  <a:ext cx="2258359" cy="2130317"/>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17EA01BA-DDC5-4280-BCBE-39A41F8F1548}"/>
                    </a:ext>
                  </a:extLst>
                </p:cNvPr>
                <p:cNvSpPr/>
                <p:nvPr/>
              </p:nvSpPr>
              <p:spPr>
                <a:xfrm>
                  <a:off x="3181605" y="3776433"/>
                  <a:ext cx="2258359" cy="2130317"/>
                </a:xfrm>
                <a:prstGeom prst="rect">
                  <a:avLst/>
                </a:prstGeom>
                <a:solidFill>
                  <a:srgbClr val="71B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E030586E-49FD-4E86-B15D-AEEA7F09B53C}"/>
                    </a:ext>
                  </a:extLst>
                </p:cNvPr>
                <p:cNvSpPr/>
                <p:nvPr/>
              </p:nvSpPr>
              <p:spPr>
                <a:xfrm>
                  <a:off x="3529757" y="4031224"/>
                  <a:ext cx="2258359" cy="2130317"/>
                </a:xfrm>
                <a:prstGeom prst="rect">
                  <a:avLst/>
                </a:prstGeom>
                <a:solidFill>
                  <a:srgbClr val="EEB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4" name="文本框 213">
                <a:extLst>
                  <a:ext uri="{FF2B5EF4-FFF2-40B4-BE49-F238E27FC236}">
                    <a16:creationId xmlns:a16="http://schemas.microsoft.com/office/drawing/2014/main" id="{11379AFD-C5C7-4EE7-A003-154539D4924F}"/>
                  </a:ext>
                </a:extLst>
              </p:cNvPr>
              <p:cNvSpPr txBox="1"/>
              <p:nvPr/>
            </p:nvSpPr>
            <p:spPr>
              <a:xfrm>
                <a:off x="6044995" y="2849584"/>
                <a:ext cx="1900785" cy="307777"/>
              </a:xfrm>
              <a:prstGeom prst="rect">
                <a:avLst/>
              </a:prstGeom>
              <a:noFill/>
            </p:spPr>
            <p:txBody>
              <a:bodyPr wrap="square" rtlCol="0">
                <a:spAutoFit/>
              </a:bodyPr>
              <a:lstStyle/>
              <a:p>
                <a:r>
                  <a:rPr lang="en-US" altLang="zh-CN" sz="1400" b="1" dirty="0">
                    <a:solidFill>
                      <a:schemeClr val="bg1"/>
                    </a:solidFill>
                  </a:rPr>
                  <a:t>gene expression</a:t>
                </a:r>
                <a:endParaRPr lang="zh-CN" altLang="en-US" sz="1400" b="1" dirty="0">
                  <a:solidFill>
                    <a:schemeClr val="bg1"/>
                  </a:solidFill>
                </a:endParaRPr>
              </a:p>
            </p:txBody>
          </p:sp>
          <p:sp>
            <p:nvSpPr>
              <p:cNvPr id="223" name="文本框 222">
                <a:extLst>
                  <a:ext uri="{FF2B5EF4-FFF2-40B4-BE49-F238E27FC236}">
                    <a16:creationId xmlns:a16="http://schemas.microsoft.com/office/drawing/2014/main" id="{EA1A32D0-3337-41B3-A016-08674D4086D6}"/>
                  </a:ext>
                </a:extLst>
              </p:cNvPr>
              <p:cNvSpPr txBox="1"/>
              <p:nvPr/>
            </p:nvSpPr>
            <p:spPr>
              <a:xfrm>
                <a:off x="6389780" y="3117286"/>
                <a:ext cx="1900785" cy="307777"/>
              </a:xfrm>
              <a:prstGeom prst="rect">
                <a:avLst/>
              </a:prstGeom>
              <a:noFill/>
            </p:spPr>
            <p:txBody>
              <a:bodyPr wrap="square" rtlCol="0">
                <a:spAutoFit/>
              </a:bodyPr>
              <a:lstStyle/>
              <a:p>
                <a:r>
                  <a:rPr lang="en-US" altLang="zh-CN" sz="1400" b="1" dirty="0">
                    <a:solidFill>
                      <a:schemeClr val="bg1"/>
                    </a:solidFill>
                  </a:rPr>
                  <a:t>surface protein</a:t>
                </a:r>
                <a:endParaRPr lang="zh-CN" altLang="en-US" sz="1400" b="1" dirty="0">
                  <a:solidFill>
                    <a:schemeClr val="bg1"/>
                  </a:solidFill>
                </a:endParaRPr>
              </a:p>
            </p:txBody>
          </p:sp>
          <p:sp>
            <p:nvSpPr>
              <p:cNvPr id="217" name="文本框 216">
                <a:extLst>
                  <a:ext uri="{FF2B5EF4-FFF2-40B4-BE49-F238E27FC236}">
                    <a16:creationId xmlns:a16="http://schemas.microsoft.com/office/drawing/2014/main" id="{006004CC-258B-4595-AA22-64C7BCA2A60C}"/>
                  </a:ext>
                </a:extLst>
              </p:cNvPr>
              <p:cNvSpPr txBox="1"/>
              <p:nvPr/>
            </p:nvSpPr>
            <p:spPr>
              <a:xfrm>
                <a:off x="6971484" y="3661916"/>
                <a:ext cx="1900785" cy="307777"/>
              </a:xfrm>
              <a:prstGeom prst="rect">
                <a:avLst/>
              </a:prstGeom>
              <a:noFill/>
            </p:spPr>
            <p:txBody>
              <a:bodyPr wrap="square" rtlCol="0">
                <a:spAutoFit/>
              </a:bodyPr>
              <a:lstStyle/>
              <a:p>
                <a:r>
                  <a:rPr lang="en-US" altLang="zh-CN" sz="1400" b="1" dirty="0">
                    <a:solidFill>
                      <a:schemeClr val="bg1"/>
                    </a:solidFill>
                  </a:rPr>
                  <a:t>immune repertoire</a:t>
                </a:r>
                <a:endParaRPr lang="zh-CN" altLang="en-US" sz="1400" b="1" dirty="0">
                  <a:solidFill>
                    <a:schemeClr val="bg1"/>
                  </a:solidFill>
                </a:endParaRPr>
              </a:p>
            </p:txBody>
          </p:sp>
          <p:sp>
            <p:nvSpPr>
              <p:cNvPr id="224" name="文本框 223">
                <a:extLst>
                  <a:ext uri="{FF2B5EF4-FFF2-40B4-BE49-F238E27FC236}">
                    <a16:creationId xmlns:a16="http://schemas.microsoft.com/office/drawing/2014/main" id="{EB58DCFE-8085-4507-87C6-F26A24455693}"/>
                  </a:ext>
                </a:extLst>
              </p:cNvPr>
              <p:cNvSpPr txBox="1"/>
              <p:nvPr/>
            </p:nvSpPr>
            <p:spPr>
              <a:xfrm>
                <a:off x="6669638" y="3385072"/>
                <a:ext cx="1900785" cy="307777"/>
              </a:xfrm>
              <a:prstGeom prst="rect">
                <a:avLst/>
              </a:prstGeom>
              <a:noFill/>
            </p:spPr>
            <p:txBody>
              <a:bodyPr wrap="square" rtlCol="0">
                <a:spAutoFit/>
              </a:bodyPr>
              <a:lstStyle/>
              <a:p>
                <a:r>
                  <a:rPr lang="en-US" altLang="zh-CN" sz="1400" b="1" dirty="0">
                    <a:solidFill>
                      <a:schemeClr val="bg1"/>
                    </a:solidFill>
                  </a:rPr>
                  <a:t>chromatin accessibility</a:t>
                </a:r>
                <a:endParaRPr lang="zh-CN" altLang="en-US" sz="1400" b="1" dirty="0">
                  <a:solidFill>
                    <a:schemeClr val="bg1"/>
                  </a:solidFill>
                </a:endParaRPr>
              </a:p>
            </p:txBody>
          </p:sp>
        </p:grpSp>
        <p:cxnSp>
          <p:nvCxnSpPr>
            <p:cNvPr id="227" name="直接连接符 226">
              <a:extLst>
                <a:ext uri="{FF2B5EF4-FFF2-40B4-BE49-F238E27FC236}">
                  <a16:creationId xmlns:a16="http://schemas.microsoft.com/office/drawing/2014/main" id="{2807FD1E-1E96-47C3-9A90-A778EEE8DEAE}"/>
                </a:ext>
              </a:extLst>
            </p:cNvPr>
            <p:cNvCxnSpPr>
              <a:cxnSpLocks/>
            </p:cNvCxnSpPr>
            <p:nvPr/>
          </p:nvCxnSpPr>
          <p:spPr>
            <a:xfrm flipH="1">
              <a:off x="5016461" y="3452281"/>
              <a:ext cx="50567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CECC59FF-01FE-40C2-B7E0-0F06A951E034}"/>
                </a:ext>
              </a:extLst>
            </p:cNvPr>
            <p:cNvCxnSpPr>
              <a:cxnSpLocks/>
            </p:cNvCxnSpPr>
            <p:nvPr/>
          </p:nvCxnSpPr>
          <p:spPr>
            <a:xfrm flipH="1">
              <a:off x="4991324" y="3828054"/>
              <a:ext cx="50567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67472B5B-3186-4058-ADDC-D16A95D6145D}"/>
                </a:ext>
              </a:extLst>
            </p:cNvPr>
            <p:cNvCxnSpPr>
              <a:cxnSpLocks/>
            </p:cNvCxnSpPr>
            <p:nvPr/>
          </p:nvCxnSpPr>
          <p:spPr>
            <a:xfrm flipH="1">
              <a:off x="5016461" y="4613448"/>
              <a:ext cx="50567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0839CA44-AE7C-48BC-B232-07DAEB27BA76}"/>
                </a:ext>
              </a:extLst>
            </p:cNvPr>
            <p:cNvCxnSpPr>
              <a:cxnSpLocks/>
            </p:cNvCxnSpPr>
            <p:nvPr/>
          </p:nvCxnSpPr>
          <p:spPr>
            <a:xfrm flipH="1">
              <a:off x="5016461" y="4955209"/>
              <a:ext cx="50567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CC972A93-5D98-4C0F-85E0-18750C92A660}"/>
                </a:ext>
              </a:extLst>
            </p:cNvPr>
            <p:cNvCxnSpPr>
              <a:cxnSpLocks/>
            </p:cNvCxnSpPr>
            <p:nvPr/>
          </p:nvCxnSpPr>
          <p:spPr>
            <a:xfrm>
              <a:off x="5378674" y="2930942"/>
              <a:ext cx="1663589" cy="1238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69EC0F88-759F-4F02-830E-D5E51AE60203}"/>
                </a:ext>
              </a:extLst>
            </p:cNvPr>
            <p:cNvCxnSpPr>
              <a:cxnSpLocks/>
            </p:cNvCxnSpPr>
            <p:nvPr/>
          </p:nvCxnSpPr>
          <p:spPr>
            <a:xfrm>
              <a:off x="5313143" y="5011458"/>
              <a:ext cx="1483877" cy="1106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15789420-F0B6-47C6-AA19-1CDE2393EEC3}"/>
              </a:ext>
            </a:extLst>
          </p:cNvPr>
          <p:cNvSpPr/>
          <p:nvPr/>
        </p:nvSpPr>
        <p:spPr>
          <a:xfrm>
            <a:off x="179464" y="152136"/>
            <a:ext cx="3238515" cy="461665"/>
          </a:xfrm>
          <a:prstGeom prst="rect">
            <a:avLst/>
          </a:prstGeom>
        </p:spPr>
        <p:txBody>
          <a:bodyPr wrap="none">
            <a:spAutoFit/>
          </a:bodyPr>
          <a:lstStyle/>
          <a:p>
            <a:r>
              <a:rPr lang="en-US" altLang="zh-CN" sz="2400" b="1" dirty="0"/>
              <a:t>In-depth explore of TLB</a:t>
            </a:r>
            <a:endParaRPr lang="zh-CN" altLang="en-US" sz="2400" b="1" dirty="0"/>
          </a:p>
        </p:txBody>
      </p:sp>
    </p:spTree>
    <p:extLst>
      <p:ext uri="{BB962C8B-B14F-4D97-AF65-F5344CB8AC3E}">
        <p14:creationId xmlns:p14="http://schemas.microsoft.com/office/powerpoint/2010/main" val="2776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9AB7C41-6FCB-4189-AB92-405C033EB42C}"/>
              </a:ext>
            </a:extLst>
          </p:cNvPr>
          <p:cNvSpPr txBox="1"/>
          <p:nvPr/>
        </p:nvSpPr>
        <p:spPr>
          <a:xfrm>
            <a:off x="438119" y="750440"/>
            <a:ext cx="7140541" cy="707886"/>
          </a:xfrm>
          <a:prstGeom prst="rect">
            <a:avLst/>
          </a:prstGeom>
          <a:noFill/>
        </p:spPr>
        <p:txBody>
          <a:bodyPr wrap="square" rtlCol="0">
            <a:spAutoFit/>
          </a:bodyPr>
          <a:lstStyle/>
          <a:p>
            <a:r>
              <a:rPr lang="en-US" altLang="zh-CN" sz="2000" dirty="0"/>
              <a:t>TLB_mem1, TLB_mem2 and TLB_plasma are different in expressing B cell and T cell markers</a:t>
            </a:r>
            <a:endParaRPr lang="zh-CN" altLang="en-US" sz="2000" dirty="0"/>
          </a:p>
        </p:txBody>
      </p:sp>
      <p:pic>
        <p:nvPicPr>
          <p:cNvPr id="10" name="图片 9">
            <a:extLst>
              <a:ext uri="{FF2B5EF4-FFF2-40B4-BE49-F238E27FC236}">
                <a16:creationId xmlns:a16="http://schemas.microsoft.com/office/drawing/2014/main" id="{2D2C59F9-66B2-4106-8C29-1379B4A543AF}"/>
              </a:ext>
            </a:extLst>
          </p:cNvPr>
          <p:cNvPicPr/>
          <p:nvPr/>
        </p:nvPicPr>
        <p:blipFill rotWithShape="1">
          <a:blip r:embed="rId3"/>
          <a:srcRect t="14061"/>
          <a:stretch/>
        </p:blipFill>
        <p:spPr>
          <a:xfrm>
            <a:off x="2523020" y="1974320"/>
            <a:ext cx="5272723" cy="2457601"/>
          </a:xfrm>
          <a:prstGeom prst="rect">
            <a:avLst/>
          </a:prstGeom>
        </p:spPr>
      </p:pic>
      <p:pic>
        <p:nvPicPr>
          <p:cNvPr id="14" name="图片 13">
            <a:extLst>
              <a:ext uri="{FF2B5EF4-FFF2-40B4-BE49-F238E27FC236}">
                <a16:creationId xmlns:a16="http://schemas.microsoft.com/office/drawing/2014/main" id="{A528A260-ACB1-4C5A-8398-91F50782CEF7}"/>
              </a:ext>
            </a:extLst>
          </p:cNvPr>
          <p:cNvPicPr/>
          <p:nvPr/>
        </p:nvPicPr>
        <p:blipFill rotWithShape="1">
          <a:blip r:embed="rId4"/>
          <a:srcRect t="16305" r="1588"/>
          <a:stretch/>
        </p:blipFill>
        <p:spPr>
          <a:xfrm>
            <a:off x="2347602" y="4258799"/>
            <a:ext cx="5379719" cy="2290614"/>
          </a:xfrm>
          <a:prstGeom prst="rect">
            <a:avLst/>
          </a:prstGeom>
        </p:spPr>
      </p:pic>
      <p:sp>
        <p:nvSpPr>
          <p:cNvPr id="4" name="矩形: 圆角 3">
            <a:extLst>
              <a:ext uri="{FF2B5EF4-FFF2-40B4-BE49-F238E27FC236}">
                <a16:creationId xmlns:a16="http://schemas.microsoft.com/office/drawing/2014/main" id="{A3105022-487B-4504-9AFD-1ACD7A42DEC8}"/>
              </a:ext>
            </a:extLst>
          </p:cNvPr>
          <p:cNvSpPr/>
          <p:nvPr/>
        </p:nvSpPr>
        <p:spPr>
          <a:xfrm>
            <a:off x="6873882" y="4258799"/>
            <a:ext cx="1264920" cy="80794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6650FC0-2D5B-4863-B891-58E1C3A4EB08}"/>
              </a:ext>
            </a:extLst>
          </p:cNvPr>
          <p:cNvSpPr txBox="1"/>
          <p:nvPr/>
        </p:nvSpPr>
        <p:spPr>
          <a:xfrm>
            <a:off x="894538" y="2842503"/>
            <a:ext cx="1587373" cy="307777"/>
          </a:xfrm>
          <a:prstGeom prst="rect">
            <a:avLst/>
          </a:prstGeom>
          <a:noFill/>
        </p:spPr>
        <p:txBody>
          <a:bodyPr wrap="square" rtlCol="0">
            <a:spAutoFit/>
          </a:bodyPr>
          <a:lstStyle/>
          <a:p>
            <a:r>
              <a:rPr lang="en-US" altLang="zh-CN" sz="1400" dirty="0"/>
              <a:t>memory B markers</a:t>
            </a:r>
            <a:endParaRPr lang="zh-CN" altLang="en-US" sz="1400" dirty="0"/>
          </a:p>
        </p:txBody>
      </p:sp>
      <p:sp>
        <p:nvSpPr>
          <p:cNvPr id="17" name="文本框 16">
            <a:extLst>
              <a:ext uri="{FF2B5EF4-FFF2-40B4-BE49-F238E27FC236}">
                <a16:creationId xmlns:a16="http://schemas.microsoft.com/office/drawing/2014/main" id="{F6B8F811-2458-4490-8664-1702DAE940D2}"/>
              </a:ext>
            </a:extLst>
          </p:cNvPr>
          <p:cNvSpPr txBox="1"/>
          <p:nvPr/>
        </p:nvSpPr>
        <p:spPr>
          <a:xfrm>
            <a:off x="1073697" y="3573083"/>
            <a:ext cx="1341544" cy="307777"/>
          </a:xfrm>
          <a:prstGeom prst="rect">
            <a:avLst/>
          </a:prstGeom>
          <a:noFill/>
        </p:spPr>
        <p:txBody>
          <a:bodyPr wrap="square" rtlCol="0">
            <a:spAutoFit/>
          </a:bodyPr>
          <a:lstStyle/>
          <a:p>
            <a:r>
              <a:rPr lang="en-US" altLang="zh-CN" sz="1400" dirty="0"/>
              <a:t>plasma markers</a:t>
            </a:r>
            <a:endParaRPr lang="zh-CN" altLang="en-US" sz="1400" dirty="0"/>
          </a:p>
        </p:txBody>
      </p:sp>
      <p:sp>
        <p:nvSpPr>
          <p:cNvPr id="28" name="文本框 27">
            <a:extLst>
              <a:ext uri="{FF2B5EF4-FFF2-40B4-BE49-F238E27FC236}">
                <a16:creationId xmlns:a16="http://schemas.microsoft.com/office/drawing/2014/main" id="{39BE0C2A-C116-4F90-9D5D-492336CEFA7A}"/>
              </a:ext>
            </a:extLst>
          </p:cNvPr>
          <p:cNvSpPr txBox="1"/>
          <p:nvPr/>
        </p:nvSpPr>
        <p:spPr>
          <a:xfrm>
            <a:off x="961205" y="4409498"/>
            <a:ext cx="1454038" cy="307777"/>
          </a:xfrm>
          <a:prstGeom prst="rect">
            <a:avLst/>
          </a:prstGeom>
          <a:noFill/>
        </p:spPr>
        <p:txBody>
          <a:bodyPr wrap="square" rtlCol="0">
            <a:spAutoFit/>
          </a:bodyPr>
          <a:lstStyle/>
          <a:p>
            <a:r>
              <a:rPr lang="en-US" altLang="zh-CN" sz="1400" dirty="0"/>
              <a:t>helper T markers</a:t>
            </a:r>
            <a:endParaRPr lang="zh-CN" altLang="en-US" sz="1400" dirty="0"/>
          </a:p>
        </p:txBody>
      </p:sp>
      <p:sp>
        <p:nvSpPr>
          <p:cNvPr id="29" name="文本框 28">
            <a:extLst>
              <a:ext uri="{FF2B5EF4-FFF2-40B4-BE49-F238E27FC236}">
                <a16:creationId xmlns:a16="http://schemas.microsoft.com/office/drawing/2014/main" id="{0849654B-3378-4DD4-97EC-F412691C3BA8}"/>
              </a:ext>
            </a:extLst>
          </p:cNvPr>
          <p:cNvSpPr txBox="1"/>
          <p:nvPr/>
        </p:nvSpPr>
        <p:spPr>
          <a:xfrm>
            <a:off x="760229" y="5092024"/>
            <a:ext cx="1721681" cy="307777"/>
          </a:xfrm>
          <a:prstGeom prst="rect">
            <a:avLst/>
          </a:prstGeom>
          <a:noFill/>
        </p:spPr>
        <p:txBody>
          <a:bodyPr wrap="square" rtlCol="0">
            <a:spAutoFit/>
          </a:bodyPr>
          <a:lstStyle/>
          <a:p>
            <a:r>
              <a:rPr lang="en-US" altLang="zh-CN" sz="1400" dirty="0"/>
              <a:t>cytotoxic T  markers</a:t>
            </a:r>
            <a:endParaRPr lang="zh-CN" altLang="en-US" sz="1400" dirty="0"/>
          </a:p>
        </p:txBody>
      </p:sp>
      <p:sp>
        <p:nvSpPr>
          <p:cNvPr id="19" name="标题 1">
            <a:extLst>
              <a:ext uri="{FF2B5EF4-FFF2-40B4-BE49-F238E27FC236}">
                <a16:creationId xmlns:a16="http://schemas.microsoft.com/office/drawing/2014/main" id="{E25DE004-9482-4279-BFE6-AC8127D0488A}"/>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TLB subgrouping</a:t>
            </a:r>
          </a:p>
        </p:txBody>
      </p:sp>
      <p:sp>
        <p:nvSpPr>
          <p:cNvPr id="2" name="文本框 1">
            <a:extLst>
              <a:ext uri="{FF2B5EF4-FFF2-40B4-BE49-F238E27FC236}">
                <a16:creationId xmlns:a16="http://schemas.microsoft.com/office/drawing/2014/main" id="{84C2F531-D8A7-4D2B-A516-762A7B59195E}"/>
              </a:ext>
            </a:extLst>
          </p:cNvPr>
          <p:cNvSpPr txBox="1"/>
          <p:nvPr/>
        </p:nvSpPr>
        <p:spPr>
          <a:xfrm>
            <a:off x="3501726" y="1597056"/>
            <a:ext cx="1427356" cy="338554"/>
          </a:xfrm>
          <a:prstGeom prst="rect">
            <a:avLst/>
          </a:prstGeom>
          <a:noFill/>
        </p:spPr>
        <p:txBody>
          <a:bodyPr wrap="square" rtlCol="0">
            <a:spAutoFit/>
          </a:bodyPr>
          <a:lstStyle/>
          <a:p>
            <a:r>
              <a:rPr lang="en-US" altLang="zh-CN" sz="1600" dirty="0"/>
              <a:t>TLB_mem1</a:t>
            </a:r>
            <a:endParaRPr lang="zh-CN" altLang="en-US" sz="1600" dirty="0"/>
          </a:p>
        </p:txBody>
      </p:sp>
      <p:sp>
        <p:nvSpPr>
          <p:cNvPr id="18" name="文本框 17">
            <a:extLst>
              <a:ext uri="{FF2B5EF4-FFF2-40B4-BE49-F238E27FC236}">
                <a16:creationId xmlns:a16="http://schemas.microsoft.com/office/drawing/2014/main" id="{56F46970-BA75-41E1-9959-C541A82DC1C3}"/>
              </a:ext>
            </a:extLst>
          </p:cNvPr>
          <p:cNvSpPr txBox="1"/>
          <p:nvPr/>
        </p:nvSpPr>
        <p:spPr>
          <a:xfrm>
            <a:off x="5037461" y="1593912"/>
            <a:ext cx="1427356" cy="338554"/>
          </a:xfrm>
          <a:prstGeom prst="rect">
            <a:avLst/>
          </a:prstGeom>
          <a:noFill/>
        </p:spPr>
        <p:txBody>
          <a:bodyPr wrap="square" rtlCol="0">
            <a:spAutoFit/>
          </a:bodyPr>
          <a:lstStyle/>
          <a:p>
            <a:r>
              <a:rPr lang="en-US" altLang="zh-CN" sz="1600" dirty="0"/>
              <a:t>TLB_mem2</a:t>
            </a:r>
            <a:endParaRPr lang="zh-CN" altLang="en-US" sz="1600" dirty="0"/>
          </a:p>
        </p:txBody>
      </p:sp>
      <p:sp>
        <p:nvSpPr>
          <p:cNvPr id="20" name="文本框 19">
            <a:extLst>
              <a:ext uri="{FF2B5EF4-FFF2-40B4-BE49-F238E27FC236}">
                <a16:creationId xmlns:a16="http://schemas.microsoft.com/office/drawing/2014/main" id="{99547B48-FA58-4A17-B033-367A4C94E34E}"/>
              </a:ext>
            </a:extLst>
          </p:cNvPr>
          <p:cNvSpPr txBox="1"/>
          <p:nvPr/>
        </p:nvSpPr>
        <p:spPr>
          <a:xfrm>
            <a:off x="6044524" y="1597056"/>
            <a:ext cx="1427356" cy="338554"/>
          </a:xfrm>
          <a:prstGeom prst="rect">
            <a:avLst/>
          </a:prstGeom>
          <a:noFill/>
        </p:spPr>
        <p:txBody>
          <a:bodyPr wrap="square" rtlCol="0">
            <a:spAutoFit/>
          </a:bodyPr>
          <a:lstStyle/>
          <a:p>
            <a:r>
              <a:rPr lang="en-US" altLang="zh-CN" sz="1600" dirty="0"/>
              <a:t>TLB_plasma</a:t>
            </a:r>
            <a:endParaRPr lang="zh-CN" altLang="en-US" sz="1600" dirty="0"/>
          </a:p>
        </p:txBody>
      </p:sp>
      <p:grpSp>
        <p:nvGrpSpPr>
          <p:cNvPr id="24" name="组合 23">
            <a:extLst>
              <a:ext uri="{FF2B5EF4-FFF2-40B4-BE49-F238E27FC236}">
                <a16:creationId xmlns:a16="http://schemas.microsoft.com/office/drawing/2014/main" id="{D146F4CF-AAD5-4A69-B7FC-A30171322ECB}"/>
              </a:ext>
            </a:extLst>
          </p:cNvPr>
          <p:cNvGrpSpPr/>
          <p:nvPr/>
        </p:nvGrpSpPr>
        <p:grpSpPr>
          <a:xfrm>
            <a:off x="2395894" y="2502676"/>
            <a:ext cx="0" cy="3006584"/>
            <a:chOff x="2613660" y="2479816"/>
            <a:chExt cx="0" cy="3006584"/>
          </a:xfrm>
        </p:grpSpPr>
        <p:cxnSp>
          <p:nvCxnSpPr>
            <p:cNvPr id="5" name="直接连接符 4">
              <a:extLst>
                <a:ext uri="{FF2B5EF4-FFF2-40B4-BE49-F238E27FC236}">
                  <a16:creationId xmlns:a16="http://schemas.microsoft.com/office/drawing/2014/main" id="{01008F55-C5C0-42F9-9A87-669B9FBF1564}"/>
                </a:ext>
              </a:extLst>
            </p:cNvPr>
            <p:cNvCxnSpPr>
              <a:cxnSpLocks/>
            </p:cNvCxnSpPr>
            <p:nvPr/>
          </p:nvCxnSpPr>
          <p:spPr>
            <a:xfrm>
              <a:off x="2613660" y="2479816"/>
              <a:ext cx="0" cy="873445"/>
            </a:xfrm>
            <a:prstGeom prst="line">
              <a:avLst/>
            </a:prstGeom>
            <a:ln w="38100">
              <a:solidFill>
                <a:srgbClr val="E09689"/>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D0358A6-343E-462A-B2CE-BDFC272203BC}"/>
                </a:ext>
              </a:extLst>
            </p:cNvPr>
            <p:cNvCxnSpPr/>
            <p:nvPr/>
          </p:nvCxnSpPr>
          <p:spPr>
            <a:xfrm>
              <a:off x="2613660" y="3353261"/>
              <a:ext cx="0" cy="8409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67C91FE-67DF-4C1F-9467-FC1C3C37A137}"/>
                </a:ext>
              </a:extLst>
            </p:cNvPr>
            <p:cNvCxnSpPr>
              <a:cxnSpLocks/>
            </p:cNvCxnSpPr>
            <p:nvPr/>
          </p:nvCxnSpPr>
          <p:spPr>
            <a:xfrm>
              <a:off x="2613660" y="4291013"/>
              <a:ext cx="0" cy="62485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8718F5F-2F22-49BA-A5B6-CCA124E2F9F0}"/>
                </a:ext>
              </a:extLst>
            </p:cNvPr>
            <p:cNvCxnSpPr>
              <a:cxnSpLocks/>
            </p:cNvCxnSpPr>
            <p:nvPr/>
          </p:nvCxnSpPr>
          <p:spPr>
            <a:xfrm>
              <a:off x="2613660" y="4915865"/>
              <a:ext cx="0" cy="57053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036671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Transcriptional regulatory network——TF activity</a:t>
            </a:r>
          </a:p>
        </p:txBody>
      </p:sp>
      <p:sp>
        <p:nvSpPr>
          <p:cNvPr id="2" name="文本框 1">
            <a:extLst>
              <a:ext uri="{FF2B5EF4-FFF2-40B4-BE49-F238E27FC236}">
                <a16:creationId xmlns:a16="http://schemas.microsoft.com/office/drawing/2014/main" id="{15AC3B09-7C2A-4E88-AEB3-E2756A21A66F}"/>
              </a:ext>
            </a:extLst>
          </p:cNvPr>
          <p:cNvSpPr txBox="1"/>
          <p:nvPr/>
        </p:nvSpPr>
        <p:spPr>
          <a:xfrm>
            <a:off x="515256" y="760262"/>
            <a:ext cx="7603508" cy="923330"/>
          </a:xfrm>
          <a:prstGeom prst="rect">
            <a:avLst/>
          </a:prstGeom>
          <a:noFill/>
        </p:spPr>
        <p:txBody>
          <a:bodyPr wrap="square" rtlCol="0">
            <a:spAutoFit/>
          </a:bodyPr>
          <a:lstStyle/>
          <a:p>
            <a:r>
              <a:rPr lang="en-US" altLang="zh-CN" dirty="0"/>
              <a:t>By calculating the </a:t>
            </a:r>
            <a:r>
              <a:rPr lang="en-US" altLang="zh-CN" b="1" dirty="0"/>
              <a:t>TF activity(not expression)</a:t>
            </a:r>
            <a:r>
              <a:rPr lang="en-US" altLang="zh-CN" dirty="0"/>
              <a:t>. We find TLB have lower activity in some B cell key TFs such as EBF1 and PAX5,but have higher T cell specific TFs activity,  and TLB_mem1 and TLB_mem2 have differences too. </a:t>
            </a:r>
            <a:endParaRPr lang="zh-CN" altLang="en-US" dirty="0"/>
          </a:p>
        </p:txBody>
      </p:sp>
      <p:pic>
        <p:nvPicPr>
          <p:cNvPr id="11" name="图片 10">
            <a:extLst>
              <a:ext uri="{FF2B5EF4-FFF2-40B4-BE49-F238E27FC236}">
                <a16:creationId xmlns:a16="http://schemas.microsoft.com/office/drawing/2014/main" id="{6270EA12-C757-4A05-A5B9-5C722C7CC4BF}"/>
              </a:ext>
            </a:extLst>
          </p:cNvPr>
          <p:cNvPicPr>
            <a:picLocks noChangeAspect="1"/>
          </p:cNvPicPr>
          <p:nvPr/>
        </p:nvPicPr>
        <p:blipFill>
          <a:blip r:embed="rId3"/>
          <a:stretch>
            <a:fillRect/>
          </a:stretch>
        </p:blipFill>
        <p:spPr>
          <a:xfrm>
            <a:off x="593380" y="2117845"/>
            <a:ext cx="7727450" cy="3278777"/>
          </a:xfrm>
          <a:prstGeom prst="rect">
            <a:avLst/>
          </a:prstGeom>
        </p:spPr>
      </p:pic>
      <p:sp>
        <p:nvSpPr>
          <p:cNvPr id="3" name="等腰三角形 2">
            <a:extLst>
              <a:ext uri="{FF2B5EF4-FFF2-40B4-BE49-F238E27FC236}">
                <a16:creationId xmlns:a16="http://schemas.microsoft.com/office/drawing/2014/main" id="{71970F2D-C99C-43CB-A6B7-3025C890EFBD}"/>
              </a:ext>
            </a:extLst>
          </p:cNvPr>
          <p:cNvSpPr/>
          <p:nvPr/>
        </p:nvSpPr>
        <p:spPr>
          <a:xfrm>
            <a:off x="682861" y="5393591"/>
            <a:ext cx="71990" cy="218584"/>
          </a:xfrm>
          <a:prstGeom prst="triangle">
            <a:avLst/>
          </a:prstGeom>
          <a:solidFill>
            <a:srgbClr val="E31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47C6AD33-A20F-45E7-82F3-C81303656850}"/>
              </a:ext>
            </a:extLst>
          </p:cNvPr>
          <p:cNvSpPr/>
          <p:nvPr/>
        </p:nvSpPr>
        <p:spPr>
          <a:xfrm>
            <a:off x="1669545" y="5390560"/>
            <a:ext cx="71990" cy="218584"/>
          </a:xfrm>
          <a:prstGeom prst="triangle">
            <a:avLst/>
          </a:prstGeom>
          <a:solidFill>
            <a:srgbClr val="E31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01A76F9F-4BF8-4230-945B-6A3C678C080E}"/>
              </a:ext>
            </a:extLst>
          </p:cNvPr>
          <p:cNvSpPr/>
          <p:nvPr/>
        </p:nvSpPr>
        <p:spPr>
          <a:xfrm>
            <a:off x="3264599" y="5390560"/>
            <a:ext cx="71990" cy="218584"/>
          </a:xfrm>
          <a:prstGeom prst="triangle">
            <a:avLst/>
          </a:prstGeom>
          <a:solidFill>
            <a:srgbClr val="E31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D0B98FE2-4BD2-443A-B281-74D246794355}"/>
              </a:ext>
            </a:extLst>
          </p:cNvPr>
          <p:cNvSpPr/>
          <p:nvPr/>
        </p:nvSpPr>
        <p:spPr>
          <a:xfrm>
            <a:off x="3663124" y="5393591"/>
            <a:ext cx="71990" cy="218584"/>
          </a:xfrm>
          <a:prstGeom prst="triangle">
            <a:avLst/>
          </a:prstGeom>
          <a:solidFill>
            <a:srgbClr val="E31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FE08EEB4-F6F2-462E-A97C-2090BFA5D252}"/>
              </a:ext>
            </a:extLst>
          </p:cNvPr>
          <p:cNvSpPr/>
          <p:nvPr/>
        </p:nvSpPr>
        <p:spPr>
          <a:xfrm>
            <a:off x="4386005" y="5390560"/>
            <a:ext cx="71990" cy="218584"/>
          </a:xfrm>
          <a:prstGeom prst="triangle">
            <a:avLst/>
          </a:prstGeom>
          <a:solidFill>
            <a:srgbClr val="E31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2C1E9791-570A-4336-BB6E-F25C43277149}"/>
              </a:ext>
            </a:extLst>
          </p:cNvPr>
          <p:cNvSpPr/>
          <p:nvPr/>
        </p:nvSpPr>
        <p:spPr>
          <a:xfrm>
            <a:off x="4683964" y="5390560"/>
            <a:ext cx="71990" cy="21858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a16="http://schemas.microsoft.com/office/drawing/2014/main" id="{0DC69A1E-D995-4A7B-BC1D-4BC34EFA1B38}"/>
              </a:ext>
            </a:extLst>
          </p:cNvPr>
          <p:cNvSpPr/>
          <p:nvPr/>
        </p:nvSpPr>
        <p:spPr>
          <a:xfrm>
            <a:off x="4966907" y="5390560"/>
            <a:ext cx="71990" cy="21858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CE22C1BD-7B03-4745-BD3B-95A62723DD14}"/>
              </a:ext>
            </a:extLst>
          </p:cNvPr>
          <p:cNvSpPr/>
          <p:nvPr/>
        </p:nvSpPr>
        <p:spPr>
          <a:xfrm>
            <a:off x="5108886" y="5390560"/>
            <a:ext cx="71990" cy="21858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C58C525D-1125-4FBA-988C-8F80A217409B}"/>
              </a:ext>
            </a:extLst>
          </p:cNvPr>
          <p:cNvSpPr/>
          <p:nvPr/>
        </p:nvSpPr>
        <p:spPr>
          <a:xfrm>
            <a:off x="6536884" y="5390560"/>
            <a:ext cx="71990" cy="21858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7E9DDC9-F925-4B30-A135-5F6AC9E6C5E9}"/>
              </a:ext>
            </a:extLst>
          </p:cNvPr>
          <p:cNvSpPr txBox="1"/>
          <p:nvPr/>
        </p:nvSpPr>
        <p:spPr>
          <a:xfrm>
            <a:off x="299744" y="5676986"/>
            <a:ext cx="766233" cy="307777"/>
          </a:xfrm>
          <a:prstGeom prst="rect">
            <a:avLst/>
          </a:prstGeom>
          <a:noFill/>
        </p:spPr>
        <p:txBody>
          <a:bodyPr wrap="square" rtlCol="0">
            <a:spAutoFit/>
          </a:bodyPr>
          <a:lstStyle/>
          <a:p>
            <a:r>
              <a:rPr lang="en-US" altLang="zh-CN" sz="1400" dirty="0">
                <a:solidFill>
                  <a:srgbClr val="E31193"/>
                </a:solidFill>
              </a:rPr>
              <a:t>RUNX3</a:t>
            </a:r>
            <a:endParaRPr lang="zh-CN" altLang="en-US" sz="1400" dirty="0">
              <a:solidFill>
                <a:srgbClr val="E31193"/>
              </a:solidFill>
            </a:endParaRPr>
          </a:p>
        </p:txBody>
      </p:sp>
      <p:sp>
        <p:nvSpPr>
          <p:cNvPr id="19" name="文本框 18">
            <a:extLst>
              <a:ext uri="{FF2B5EF4-FFF2-40B4-BE49-F238E27FC236}">
                <a16:creationId xmlns:a16="http://schemas.microsoft.com/office/drawing/2014/main" id="{5F97669F-6F34-4FEF-ABDF-8071F9A1118C}"/>
              </a:ext>
            </a:extLst>
          </p:cNvPr>
          <p:cNvSpPr txBox="1"/>
          <p:nvPr/>
        </p:nvSpPr>
        <p:spPr>
          <a:xfrm>
            <a:off x="1358418" y="5676986"/>
            <a:ext cx="766233" cy="307777"/>
          </a:xfrm>
          <a:prstGeom prst="rect">
            <a:avLst/>
          </a:prstGeom>
          <a:noFill/>
        </p:spPr>
        <p:txBody>
          <a:bodyPr wrap="square" rtlCol="0">
            <a:spAutoFit/>
          </a:bodyPr>
          <a:lstStyle/>
          <a:p>
            <a:r>
              <a:rPr lang="en-US" altLang="zh-CN" sz="1400" dirty="0">
                <a:solidFill>
                  <a:srgbClr val="E31193"/>
                </a:solidFill>
              </a:rPr>
              <a:t>TBX21</a:t>
            </a:r>
            <a:endParaRPr lang="zh-CN" altLang="en-US" sz="1400" dirty="0">
              <a:solidFill>
                <a:srgbClr val="E31193"/>
              </a:solidFill>
            </a:endParaRPr>
          </a:p>
        </p:txBody>
      </p:sp>
      <p:sp>
        <p:nvSpPr>
          <p:cNvPr id="20" name="文本框 19">
            <a:extLst>
              <a:ext uri="{FF2B5EF4-FFF2-40B4-BE49-F238E27FC236}">
                <a16:creationId xmlns:a16="http://schemas.microsoft.com/office/drawing/2014/main" id="{EC4D41F6-EB0C-4DCE-BCEE-44D2AD679923}"/>
              </a:ext>
            </a:extLst>
          </p:cNvPr>
          <p:cNvSpPr txBox="1"/>
          <p:nvPr/>
        </p:nvSpPr>
        <p:spPr>
          <a:xfrm>
            <a:off x="2805727" y="5676985"/>
            <a:ext cx="766233" cy="307777"/>
          </a:xfrm>
          <a:prstGeom prst="rect">
            <a:avLst/>
          </a:prstGeom>
          <a:noFill/>
        </p:spPr>
        <p:txBody>
          <a:bodyPr wrap="square" rtlCol="0">
            <a:spAutoFit/>
          </a:bodyPr>
          <a:lstStyle/>
          <a:p>
            <a:r>
              <a:rPr lang="en-US" altLang="zh-CN" sz="1400" dirty="0">
                <a:solidFill>
                  <a:srgbClr val="E31193"/>
                </a:solidFill>
              </a:rPr>
              <a:t>RUNX2</a:t>
            </a:r>
            <a:endParaRPr lang="zh-CN" altLang="en-US" sz="1400" dirty="0">
              <a:solidFill>
                <a:srgbClr val="E31193"/>
              </a:solidFill>
            </a:endParaRPr>
          </a:p>
        </p:txBody>
      </p:sp>
      <p:sp>
        <p:nvSpPr>
          <p:cNvPr id="21" name="文本框 20">
            <a:extLst>
              <a:ext uri="{FF2B5EF4-FFF2-40B4-BE49-F238E27FC236}">
                <a16:creationId xmlns:a16="http://schemas.microsoft.com/office/drawing/2014/main" id="{C792FA7C-B4FE-484F-B29C-E7EF047A8B54}"/>
              </a:ext>
            </a:extLst>
          </p:cNvPr>
          <p:cNvSpPr txBox="1"/>
          <p:nvPr/>
        </p:nvSpPr>
        <p:spPr>
          <a:xfrm>
            <a:off x="3378530" y="5681636"/>
            <a:ext cx="766233" cy="307777"/>
          </a:xfrm>
          <a:prstGeom prst="rect">
            <a:avLst/>
          </a:prstGeom>
          <a:noFill/>
        </p:spPr>
        <p:txBody>
          <a:bodyPr wrap="square" rtlCol="0">
            <a:spAutoFit/>
          </a:bodyPr>
          <a:lstStyle/>
          <a:p>
            <a:r>
              <a:rPr lang="en-US" altLang="zh-CN" sz="1400" dirty="0">
                <a:solidFill>
                  <a:srgbClr val="E31193"/>
                </a:solidFill>
              </a:rPr>
              <a:t>GATA3</a:t>
            </a:r>
            <a:endParaRPr lang="zh-CN" altLang="en-US" sz="1400" dirty="0">
              <a:solidFill>
                <a:srgbClr val="E31193"/>
              </a:solidFill>
            </a:endParaRPr>
          </a:p>
        </p:txBody>
      </p:sp>
      <p:sp>
        <p:nvSpPr>
          <p:cNvPr id="22" name="文本框 21">
            <a:extLst>
              <a:ext uri="{FF2B5EF4-FFF2-40B4-BE49-F238E27FC236}">
                <a16:creationId xmlns:a16="http://schemas.microsoft.com/office/drawing/2014/main" id="{209B4BE2-F519-4E17-B510-21B45B9EABC9}"/>
              </a:ext>
            </a:extLst>
          </p:cNvPr>
          <p:cNvSpPr txBox="1"/>
          <p:nvPr/>
        </p:nvSpPr>
        <p:spPr>
          <a:xfrm>
            <a:off x="3948701" y="5673953"/>
            <a:ext cx="766233" cy="307777"/>
          </a:xfrm>
          <a:prstGeom prst="rect">
            <a:avLst/>
          </a:prstGeom>
          <a:noFill/>
        </p:spPr>
        <p:txBody>
          <a:bodyPr wrap="square" rtlCol="0">
            <a:spAutoFit/>
          </a:bodyPr>
          <a:lstStyle/>
          <a:p>
            <a:r>
              <a:rPr lang="en-US" altLang="zh-CN" sz="1400" dirty="0">
                <a:solidFill>
                  <a:srgbClr val="E31193"/>
                </a:solidFill>
              </a:rPr>
              <a:t>STAT5B</a:t>
            </a:r>
            <a:endParaRPr lang="zh-CN" altLang="en-US" sz="1400" dirty="0">
              <a:solidFill>
                <a:srgbClr val="E31193"/>
              </a:solidFill>
            </a:endParaRPr>
          </a:p>
        </p:txBody>
      </p:sp>
      <p:sp>
        <p:nvSpPr>
          <p:cNvPr id="23" name="文本框 22">
            <a:extLst>
              <a:ext uri="{FF2B5EF4-FFF2-40B4-BE49-F238E27FC236}">
                <a16:creationId xmlns:a16="http://schemas.microsoft.com/office/drawing/2014/main" id="{4A2043A2-359E-4BC9-B232-A62CD1198995}"/>
              </a:ext>
            </a:extLst>
          </p:cNvPr>
          <p:cNvSpPr txBox="1"/>
          <p:nvPr/>
        </p:nvSpPr>
        <p:spPr>
          <a:xfrm>
            <a:off x="6145985" y="5673954"/>
            <a:ext cx="766233" cy="307777"/>
          </a:xfrm>
          <a:prstGeom prst="rect">
            <a:avLst/>
          </a:prstGeom>
          <a:noFill/>
        </p:spPr>
        <p:txBody>
          <a:bodyPr wrap="square" rtlCol="0">
            <a:spAutoFit/>
          </a:bodyPr>
          <a:lstStyle/>
          <a:p>
            <a:r>
              <a:rPr lang="en-US" altLang="zh-CN" sz="1400" dirty="0">
                <a:solidFill>
                  <a:srgbClr val="70AD47"/>
                </a:solidFill>
              </a:rPr>
              <a:t>BCL11A</a:t>
            </a:r>
            <a:endParaRPr lang="zh-CN" altLang="en-US" sz="1400" dirty="0">
              <a:solidFill>
                <a:srgbClr val="70AD47"/>
              </a:solidFill>
            </a:endParaRPr>
          </a:p>
        </p:txBody>
      </p:sp>
      <p:sp>
        <p:nvSpPr>
          <p:cNvPr id="24" name="文本框 23">
            <a:extLst>
              <a:ext uri="{FF2B5EF4-FFF2-40B4-BE49-F238E27FC236}">
                <a16:creationId xmlns:a16="http://schemas.microsoft.com/office/drawing/2014/main" id="{D9C0C6B1-AD42-419C-9D93-C6EE6D25F2D8}"/>
              </a:ext>
            </a:extLst>
          </p:cNvPr>
          <p:cNvSpPr txBox="1"/>
          <p:nvPr/>
        </p:nvSpPr>
        <p:spPr>
          <a:xfrm>
            <a:off x="4968566" y="5673953"/>
            <a:ext cx="766233" cy="307777"/>
          </a:xfrm>
          <a:prstGeom prst="rect">
            <a:avLst/>
          </a:prstGeom>
          <a:noFill/>
        </p:spPr>
        <p:txBody>
          <a:bodyPr wrap="square" rtlCol="0">
            <a:spAutoFit/>
          </a:bodyPr>
          <a:lstStyle/>
          <a:p>
            <a:r>
              <a:rPr lang="en-US" altLang="zh-CN" sz="1400" dirty="0">
                <a:solidFill>
                  <a:srgbClr val="70AD47"/>
                </a:solidFill>
              </a:rPr>
              <a:t>EBF1</a:t>
            </a:r>
            <a:endParaRPr lang="zh-CN" altLang="en-US" sz="1400" dirty="0">
              <a:solidFill>
                <a:srgbClr val="70AD47"/>
              </a:solidFill>
            </a:endParaRPr>
          </a:p>
        </p:txBody>
      </p:sp>
      <p:sp>
        <p:nvSpPr>
          <p:cNvPr id="25" name="文本框 24">
            <a:extLst>
              <a:ext uri="{FF2B5EF4-FFF2-40B4-BE49-F238E27FC236}">
                <a16:creationId xmlns:a16="http://schemas.microsoft.com/office/drawing/2014/main" id="{97C9AA0C-2ECF-43CE-A17D-48F83535846C}"/>
              </a:ext>
            </a:extLst>
          </p:cNvPr>
          <p:cNvSpPr txBox="1"/>
          <p:nvPr/>
        </p:nvSpPr>
        <p:spPr>
          <a:xfrm>
            <a:off x="4482188" y="5681636"/>
            <a:ext cx="766233" cy="307777"/>
          </a:xfrm>
          <a:prstGeom prst="rect">
            <a:avLst/>
          </a:prstGeom>
          <a:noFill/>
        </p:spPr>
        <p:txBody>
          <a:bodyPr wrap="square" rtlCol="0">
            <a:spAutoFit/>
          </a:bodyPr>
          <a:lstStyle/>
          <a:p>
            <a:r>
              <a:rPr lang="en-US" altLang="zh-CN" sz="1400" dirty="0">
                <a:solidFill>
                  <a:srgbClr val="70AD47"/>
                </a:solidFill>
              </a:rPr>
              <a:t>PAX5</a:t>
            </a:r>
            <a:endParaRPr lang="zh-CN" altLang="en-US" sz="1400" dirty="0">
              <a:solidFill>
                <a:srgbClr val="70AD47"/>
              </a:solidFill>
            </a:endParaRPr>
          </a:p>
        </p:txBody>
      </p:sp>
      <p:sp>
        <p:nvSpPr>
          <p:cNvPr id="26" name="文本框 25">
            <a:extLst>
              <a:ext uri="{FF2B5EF4-FFF2-40B4-BE49-F238E27FC236}">
                <a16:creationId xmlns:a16="http://schemas.microsoft.com/office/drawing/2014/main" id="{49C9187B-07A7-489D-A929-20E5830ADBA0}"/>
              </a:ext>
            </a:extLst>
          </p:cNvPr>
          <p:cNvSpPr txBox="1"/>
          <p:nvPr/>
        </p:nvSpPr>
        <p:spPr>
          <a:xfrm>
            <a:off x="4572000" y="5997096"/>
            <a:ext cx="1486899" cy="307777"/>
          </a:xfrm>
          <a:prstGeom prst="rect">
            <a:avLst/>
          </a:prstGeom>
          <a:noFill/>
        </p:spPr>
        <p:txBody>
          <a:bodyPr wrap="square" rtlCol="0">
            <a:spAutoFit/>
          </a:bodyPr>
          <a:lstStyle/>
          <a:p>
            <a:r>
              <a:rPr lang="en-US" altLang="zh-CN" sz="1400" dirty="0">
                <a:solidFill>
                  <a:srgbClr val="70AD47"/>
                </a:solidFill>
              </a:rPr>
              <a:t>POU2AF1</a:t>
            </a:r>
            <a:endParaRPr lang="zh-CN" altLang="en-US" sz="1400" dirty="0">
              <a:solidFill>
                <a:srgbClr val="70AD47"/>
              </a:solidFill>
            </a:endParaRPr>
          </a:p>
        </p:txBody>
      </p:sp>
      <p:cxnSp>
        <p:nvCxnSpPr>
          <p:cNvPr id="8" name="直接连接符 7">
            <a:extLst>
              <a:ext uri="{FF2B5EF4-FFF2-40B4-BE49-F238E27FC236}">
                <a16:creationId xmlns:a16="http://schemas.microsoft.com/office/drawing/2014/main" id="{A3CA61B2-86A4-40B5-A7B6-11428D94D4E6}"/>
              </a:ext>
            </a:extLst>
          </p:cNvPr>
          <p:cNvCxnSpPr>
            <a:cxnSpLocks/>
          </p:cNvCxnSpPr>
          <p:nvPr/>
        </p:nvCxnSpPr>
        <p:spPr>
          <a:xfrm>
            <a:off x="5002902" y="5609144"/>
            <a:ext cx="0" cy="38795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835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B060DBD1-0FE7-4DD9-8045-4457E4EA3672}"/>
              </a:ext>
            </a:extLst>
          </p:cNvPr>
          <p:cNvPicPr>
            <a:picLocks noChangeAspect="1"/>
          </p:cNvPicPr>
          <p:nvPr/>
        </p:nvPicPr>
        <p:blipFill rotWithShape="1">
          <a:blip r:embed="rId3"/>
          <a:srcRect l="19764" t="10951" r="19764"/>
          <a:stretch/>
        </p:blipFill>
        <p:spPr>
          <a:xfrm>
            <a:off x="6366891" y="3783333"/>
            <a:ext cx="2351177" cy="2733155"/>
          </a:xfrm>
          <a:prstGeom prst="rect">
            <a:avLst/>
          </a:prstGeom>
        </p:spPr>
      </p:pic>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Transcriptional regulatory network——chromatin accessibility</a:t>
            </a:r>
          </a:p>
        </p:txBody>
      </p:sp>
      <p:pic>
        <p:nvPicPr>
          <p:cNvPr id="3" name="图片 2">
            <a:extLst>
              <a:ext uri="{FF2B5EF4-FFF2-40B4-BE49-F238E27FC236}">
                <a16:creationId xmlns:a16="http://schemas.microsoft.com/office/drawing/2014/main" id="{D439B94D-1B65-4DF6-9E08-4C72A3E91760}"/>
              </a:ext>
            </a:extLst>
          </p:cNvPr>
          <p:cNvPicPr>
            <a:picLocks noChangeAspect="1"/>
          </p:cNvPicPr>
          <p:nvPr/>
        </p:nvPicPr>
        <p:blipFill rotWithShape="1">
          <a:blip r:embed="rId4"/>
          <a:srcRect l="20734" t="11100" r="20638" b="5854"/>
          <a:stretch/>
        </p:blipFill>
        <p:spPr>
          <a:xfrm>
            <a:off x="3592651" y="1062985"/>
            <a:ext cx="2218144" cy="2480327"/>
          </a:xfrm>
          <a:prstGeom prst="rect">
            <a:avLst/>
          </a:prstGeom>
        </p:spPr>
      </p:pic>
      <p:pic>
        <p:nvPicPr>
          <p:cNvPr id="5" name="图片 4">
            <a:extLst>
              <a:ext uri="{FF2B5EF4-FFF2-40B4-BE49-F238E27FC236}">
                <a16:creationId xmlns:a16="http://schemas.microsoft.com/office/drawing/2014/main" id="{2B6D74DD-9F72-42F8-9988-2A66EBA02653}"/>
              </a:ext>
            </a:extLst>
          </p:cNvPr>
          <p:cNvPicPr>
            <a:picLocks noChangeAspect="1"/>
          </p:cNvPicPr>
          <p:nvPr/>
        </p:nvPicPr>
        <p:blipFill rotWithShape="1">
          <a:blip r:embed="rId5"/>
          <a:srcRect l="19511" t="11045" r="20207" b="5804"/>
          <a:stretch/>
        </p:blipFill>
        <p:spPr>
          <a:xfrm>
            <a:off x="6420393" y="1062985"/>
            <a:ext cx="2266042" cy="2396495"/>
          </a:xfrm>
          <a:prstGeom prst="rect">
            <a:avLst/>
          </a:prstGeom>
        </p:spPr>
      </p:pic>
      <p:sp>
        <p:nvSpPr>
          <p:cNvPr id="10" name="文本框 9">
            <a:extLst>
              <a:ext uri="{FF2B5EF4-FFF2-40B4-BE49-F238E27FC236}">
                <a16:creationId xmlns:a16="http://schemas.microsoft.com/office/drawing/2014/main" id="{7F42653C-91E1-4AF5-A1C8-74BC82F438E0}"/>
              </a:ext>
            </a:extLst>
          </p:cNvPr>
          <p:cNvSpPr txBox="1"/>
          <p:nvPr/>
        </p:nvSpPr>
        <p:spPr>
          <a:xfrm>
            <a:off x="5193936" y="1126309"/>
            <a:ext cx="1045029" cy="369332"/>
          </a:xfrm>
          <a:prstGeom prst="rect">
            <a:avLst/>
          </a:prstGeom>
          <a:noFill/>
        </p:spPr>
        <p:txBody>
          <a:bodyPr wrap="square" rtlCol="0">
            <a:spAutoFit/>
          </a:bodyPr>
          <a:lstStyle/>
          <a:p>
            <a:r>
              <a:rPr lang="en-US" altLang="zh-CN" dirty="0"/>
              <a:t>B cell</a:t>
            </a:r>
            <a:endParaRPr lang="zh-CN" altLang="en-US" dirty="0"/>
          </a:p>
        </p:txBody>
      </p:sp>
      <p:pic>
        <p:nvPicPr>
          <p:cNvPr id="20" name="图片 19">
            <a:extLst>
              <a:ext uri="{FF2B5EF4-FFF2-40B4-BE49-F238E27FC236}">
                <a16:creationId xmlns:a16="http://schemas.microsoft.com/office/drawing/2014/main" id="{89A42548-C711-40C0-BFA3-55040AD2CB60}"/>
              </a:ext>
            </a:extLst>
          </p:cNvPr>
          <p:cNvPicPr>
            <a:picLocks noChangeAspect="1"/>
          </p:cNvPicPr>
          <p:nvPr/>
        </p:nvPicPr>
        <p:blipFill rotWithShape="1">
          <a:blip r:embed="rId6"/>
          <a:srcRect l="21515" t="10622" r="19719"/>
          <a:stretch/>
        </p:blipFill>
        <p:spPr>
          <a:xfrm>
            <a:off x="3624621" y="3783333"/>
            <a:ext cx="2266042" cy="2720636"/>
          </a:xfrm>
          <a:prstGeom prst="rect">
            <a:avLst/>
          </a:prstGeom>
        </p:spPr>
      </p:pic>
      <p:sp>
        <p:nvSpPr>
          <p:cNvPr id="23" name="文本框 22">
            <a:extLst>
              <a:ext uri="{FF2B5EF4-FFF2-40B4-BE49-F238E27FC236}">
                <a16:creationId xmlns:a16="http://schemas.microsoft.com/office/drawing/2014/main" id="{E33FC414-18AF-45D3-99DC-4AC4B4C73E8A}"/>
              </a:ext>
            </a:extLst>
          </p:cNvPr>
          <p:cNvSpPr txBox="1"/>
          <p:nvPr/>
        </p:nvSpPr>
        <p:spPr>
          <a:xfrm>
            <a:off x="4381136" y="753550"/>
            <a:ext cx="1045029" cy="369332"/>
          </a:xfrm>
          <a:prstGeom prst="rect">
            <a:avLst/>
          </a:prstGeom>
          <a:noFill/>
        </p:spPr>
        <p:txBody>
          <a:bodyPr wrap="square" rtlCol="0">
            <a:spAutoFit/>
          </a:bodyPr>
          <a:lstStyle/>
          <a:p>
            <a:r>
              <a:rPr lang="en-US" altLang="zh-CN" dirty="0"/>
              <a:t>CD79A</a:t>
            </a:r>
            <a:endParaRPr lang="zh-CN" altLang="en-US" dirty="0"/>
          </a:p>
        </p:txBody>
      </p:sp>
      <p:sp>
        <p:nvSpPr>
          <p:cNvPr id="24" name="文本框 23">
            <a:extLst>
              <a:ext uri="{FF2B5EF4-FFF2-40B4-BE49-F238E27FC236}">
                <a16:creationId xmlns:a16="http://schemas.microsoft.com/office/drawing/2014/main" id="{DF9B6ADB-1B93-4704-B294-7436559C92AC}"/>
              </a:ext>
            </a:extLst>
          </p:cNvPr>
          <p:cNvSpPr txBox="1"/>
          <p:nvPr/>
        </p:nvSpPr>
        <p:spPr>
          <a:xfrm>
            <a:off x="7200535" y="753550"/>
            <a:ext cx="1045029" cy="369332"/>
          </a:xfrm>
          <a:prstGeom prst="rect">
            <a:avLst/>
          </a:prstGeom>
          <a:noFill/>
        </p:spPr>
        <p:txBody>
          <a:bodyPr wrap="square" rtlCol="0">
            <a:spAutoFit/>
          </a:bodyPr>
          <a:lstStyle/>
          <a:p>
            <a:r>
              <a:rPr lang="en-US" altLang="zh-CN" dirty="0"/>
              <a:t>CD3D</a:t>
            </a:r>
            <a:endParaRPr lang="zh-CN" altLang="en-US" dirty="0"/>
          </a:p>
        </p:txBody>
      </p:sp>
      <p:sp>
        <p:nvSpPr>
          <p:cNvPr id="25" name="文本框 24">
            <a:extLst>
              <a:ext uri="{FF2B5EF4-FFF2-40B4-BE49-F238E27FC236}">
                <a16:creationId xmlns:a16="http://schemas.microsoft.com/office/drawing/2014/main" id="{BB2DFC4E-847F-4F35-B201-67F7E2086388}"/>
              </a:ext>
            </a:extLst>
          </p:cNvPr>
          <p:cNvSpPr txBox="1"/>
          <p:nvPr/>
        </p:nvSpPr>
        <p:spPr>
          <a:xfrm>
            <a:off x="7407364" y="3477317"/>
            <a:ext cx="1045029" cy="369332"/>
          </a:xfrm>
          <a:prstGeom prst="rect">
            <a:avLst/>
          </a:prstGeom>
          <a:noFill/>
        </p:spPr>
        <p:txBody>
          <a:bodyPr wrap="square" rtlCol="0">
            <a:spAutoFit/>
          </a:bodyPr>
          <a:lstStyle/>
          <a:p>
            <a:r>
              <a:rPr lang="en-US" altLang="zh-CN" dirty="0"/>
              <a:t>TCF7</a:t>
            </a:r>
            <a:endParaRPr lang="zh-CN" altLang="en-US" dirty="0"/>
          </a:p>
        </p:txBody>
      </p:sp>
      <p:sp>
        <p:nvSpPr>
          <p:cNvPr id="27" name="文本框 26">
            <a:extLst>
              <a:ext uri="{FF2B5EF4-FFF2-40B4-BE49-F238E27FC236}">
                <a16:creationId xmlns:a16="http://schemas.microsoft.com/office/drawing/2014/main" id="{C9CF5163-B5CF-4E8F-A64B-9D1C20FB8B5B}"/>
              </a:ext>
            </a:extLst>
          </p:cNvPr>
          <p:cNvSpPr txBox="1"/>
          <p:nvPr/>
        </p:nvSpPr>
        <p:spPr>
          <a:xfrm>
            <a:off x="4514831" y="3467100"/>
            <a:ext cx="1045029" cy="369332"/>
          </a:xfrm>
          <a:prstGeom prst="rect">
            <a:avLst/>
          </a:prstGeom>
          <a:noFill/>
        </p:spPr>
        <p:txBody>
          <a:bodyPr wrap="square" rtlCol="0">
            <a:spAutoFit/>
          </a:bodyPr>
          <a:lstStyle/>
          <a:p>
            <a:r>
              <a:rPr lang="en-US" altLang="zh-CN" dirty="0"/>
              <a:t>PAX5</a:t>
            </a:r>
            <a:endParaRPr lang="zh-CN" altLang="en-US" dirty="0"/>
          </a:p>
        </p:txBody>
      </p:sp>
      <p:pic>
        <p:nvPicPr>
          <p:cNvPr id="8204" name="Picture 12" descr="https://www.archrproject.com/bookdown/images/GeneActivityScore_Schematic.png">
            <a:extLst>
              <a:ext uri="{FF2B5EF4-FFF2-40B4-BE49-F238E27FC236}">
                <a16:creationId xmlns:a16="http://schemas.microsoft.com/office/drawing/2014/main" id="{B43B3AEA-D5A5-4914-807B-6A2E68842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528" y="1062985"/>
            <a:ext cx="3126295" cy="2290445"/>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F4495E3A-39BE-4A00-B1E1-240A4A1C0B1E}"/>
              </a:ext>
            </a:extLst>
          </p:cNvPr>
          <p:cNvSpPr/>
          <p:nvPr/>
        </p:nvSpPr>
        <p:spPr>
          <a:xfrm>
            <a:off x="488965" y="3389423"/>
            <a:ext cx="2276777" cy="307777"/>
          </a:xfrm>
          <a:prstGeom prst="rect">
            <a:avLst/>
          </a:prstGeom>
        </p:spPr>
        <p:txBody>
          <a:bodyPr wrap="none">
            <a:spAutoFit/>
          </a:bodyPr>
          <a:lstStyle/>
          <a:p>
            <a:r>
              <a:rPr lang="zh-CN" altLang="en-US" sz="1400" dirty="0"/>
              <a:t>Granja </a:t>
            </a:r>
            <a:r>
              <a:rPr lang="en-US" altLang="zh-CN" sz="1400" dirty="0"/>
              <a:t>et al.(2021) </a:t>
            </a:r>
            <a:r>
              <a:rPr lang="en-US" altLang="zh-CN" sz="1400" i="1" dirty="0"/>
              <a:t>Nat. Gen.</a:t>
            </a:r>
            <a:endParaRPr lang="zh-CN" altLang="en-US" sz="1400" i="1" dirty="0"/>
          </a:p>
        </p:txBody>
      </p:sp>
      <p:sp>
        <p:nvSpPr>
          <p:cNvPr id="31" name="文本框 30">
            <a:extLst>
              <a:ext uri="{FF2B5EF4-FFF2-40B4-BE49-F238E27FC236}">
                <a16:creationId xmlns:a16="http://schemas.microsoft.com/office/drawing/2014/main" id="{873D8348-EF7B-4508-854B-DC71BA24B8A4}"/>
              </a:ext>
            </a:extLst>
          </p:cNvPr>
          <p:cNvSpPr txBox="1"/>
          <p:nvPr/>
        </p:nvSpPr>
        <p:spPr>
          <a:xfrm>
            <a:off x="503077" y="4485163"/>
            <a:ext cx="2882746" cy="2031325"/>
          </a:xfrm>
          <a:prstGeom prst="rect">
            <a:avLst/>
          </a:prstGeom>
          <a:noFill/>
        </p:spPr>
        <p:txBody>
          <a:bodyPr wrap="square" rtlCol="0">
            <a:spAutoFit/>
          </a:bodyPr>
          <a:lstStyle/>
          <a:p>
            <a:r>
              <a:rPr lang="en-US" altLang="zh-CN" dirty="0"/>
              <a:t>TLB cells can be detected at T-B boundary by </a:t>
            </a:r>
            <a:r>
              <a:rPr lang="en-US" altLang="zh-CN" dirty="0" err="1"/>
              <a:t>scATAC</a:t>
            </a:r>
            <a:r>
              <a:rPr lang="en-US" altLang="zh-CN" dirty="0"/>
              <a:t> data by their intermediate transcriptional activity on some T/B markers.</a:t>
            </a:r>
          </a:p>
          <a:p>
            <a:endParaRPr lang="en-US" altLang="zh-CN" dirty="0"/>
          </a:p>
          <a:p>
            <a:endParaRPr lang="en-US" altLang="zh-CN" dirty="0"/>
          </a:p>
        </p:txBody>
      </p:sp>
      <p:sp>
        <p:nvSpPr>
          <p:cNvPr id="21" name="文本框 20">
            <a:extLst>
              <a:ext uri="{FF2B5EF4-FFF2-40B4-BE49-F238E27FC236}">
                <a16:creationId xmlns:a16="http://schemas.microsoft.com/office/drawing/2014/main" id="{1D77529B-61C2-4161-8661-ED160FB888C9}"/>
              </a:ext>
            </a:extLst>
          </p:cNvPr>
          <p:cNvSpPr txBox="1"/>
          <p:nvPr/>
        </p:nvSpPr>
        <p:spPr>
          <a:xfrm>
            <a:off x="488965" y="3606587"/>
            <a:ext cx="2659428" cy="523220"/>
          </a:xfrm>
          <a:prstGeom prst="rect">
            <a:avLst/>
          </a:prstGeom>
          <a:noFill/>
        </p:spPr>
        <p:txBody>
          <a:bodyPr wrap="square" rtlCol="0">
            <a:spAutoFit/>
          </a:bodyPr>
          <a:lstStyle/>
          <a:p>
            <a:r>
              <a:rPr lang="en-US" altLang="zh-CN" sz="1400" dirty="0"/>
              <a:t>Show how to calculate the GeneScore from the original peak</a:t>
            </a:r>
            <a:endParaRPr lang="zh-CN" altLang="en-US" sz="1400" dirty="0"/>
          </a:p>
        </p:txBody>
      </p:sp>
      <p:sp>
        <p:nvSpPr>
          <p:cNvPr id="4" name="任意多边形: 形状 3">
            <a:extLst>
              <a:ext uri="{FF2B5EF4-FFF2-40B4-BE49-F238E27FC236}">
                <a16:creationId xmlns:a16="http://schemas.microsoft.com/office/drawing/2014/main" id="{63F00A78-F4CD-4AFE-B87C-1D0410CDC609}"/>
              </a:ext>
            </a:extLst>
          </p:cNvPr>
          <p:cNvSpPr/>
          <p:nvPr/>
        </p:nvSpPr>
        <p:spPr>
          <a:xfrm>
            <a:off x="3776133" y="1735667"/>
            <a:ext cx="1159934" cy="1016000"/>
          </a:xfrm>
          <a:custGeom>
            <a:avLst/>
            <a:gdLst>
              <a:gd name="connsiteX0" fmla="*/ 105834 w 1159934"/>
              <a:gd name="connsiteY0" fmla="*/ 355600 h 1016000"/>
              <a:gd name="connsiteX1" fmla="*/ 0 w 1159934"/>
              <a:gd name="connsiteY1" fmla="*/ 461433 h 1016000"/>
              <a:gd name="connsiteX2" fmla="*/ 38100 w 1159934"/>
              <a:gd name="connsiteY2" fmla="*/ 643466 h 1016000"/>
              <a:gd name="connsiteX3" fmla="*/ 152400 w 1159934"/>
              <a:gd name="connsiteY3" fmla="*/ 876300 h 1016000"/>
              <a:gd name="connsiteX4" fmla="*/ 169334 w 1159934"/>
              <a:gd name="connsiteY4" fmla="*/ 901700 h 1016000"/>
              <a:gd name="connsiteX5" fmla="*/ 224367 w 1159934"/>
              <a:gd name="connsiteY5" fmla="*/ 965200 h 1016000"/>
              <a:gd name="connsiteX6" fmla="*/ 313267 w 1159934"/>
              <a:gd name="connsiteY6" fmla="*/ 1003300 h 1016000"/>
              <a:gd name="connsiteX7" fmla="*/ 440267 w 1159934"/>
              <a:gd name="connsiteY7" fmla="*/ 990600 h 1016000"/>
              <a:gd name="connsiteX8" fmla="*/ 503767 w 1159934"/>
              <a:gd name="connsiteY8" fmla="*/ 914400 h 1016000"/>
              <a:gd name="connsiteX9" fmla="*/ 503767 w 1159934"/>
              <a:gd name="connsiteY9" fmla="*/ 838200 h 1016000"/>
              <a:gd name="connsiteX10" fmla="*/ 533400 w 1159934"/>
              <a:gd name="connsiteY10" fmla="*/ 770466 h 1016000"/>
              <a:gd name="connsiteX11" fmla="*/ 618067 w 1159934"/>
              <a:gd name="connsiteY11" fmla="*/ 656166 h 1016000"/>
              <a:gd name="connsiteX12" fmla="*/ 673100 w 1159934"/>
              <a:gd name="connsiteY12" fmla="*/ 635000 h 1016000"/>
              <a:gd name="connsiteX13" fmla="*/ 715434 w 1159934"/>
              <a:gd name="connsiteY13" fmla="*/ 677333 h 1016000"/>
              <a:gd name="connsiteX14" fmla="*/ 732367 w 1159934"/>
              <a:gd name="connsiteY14" fmla="*/ 702733 h 1016000"/>
              <a:gd name="connsiteX15" fmla="*/ 757767 w 1159934"/>
              <a:gd name="connsiteY15" fmla="*/ 757766 h 1016000"/>
              <a:gd name="connsiteX16" fmla="*/ 770467 w 1159934"/>
              <a:gd name="connsiteY16" fmla="*/ 812800 h 1016000"/>
              <a:gd name="connsiteX17" fmla="*/ 770467 w 1159934"/>
              <a:gd name="connsiteY17" fmla="*/ 863600 h 1016000"/>
              <a:gd name="connsiteX18" fmla="*/ 804334 w 1159934"/>
              <a:gd name="connsiteY18" fmla="*/ 965200 h 1016000"/>
              <a:gd name="connsiteX19" fmla="*/ 859367 w 1159934"/>
              <a:gd name="connsiteY19" fmla="*/ 1016000 h 1016000"/>
              <a:gd name="connsiteX20" fmla="*/ 914400 w 1159934"/>
              <a:gd name="connsiteY20" fmla="*/ 969433 h 1016000"/>
              <a:gd name="connsiteX21" fmla="*/ 914400 w 1159934"/>
              <a:gd name="connsiteY21" fmla="*/ 897466 h 1016000"/>
              <a:gd name="connsiteX22" fmla="*/ 1024467 w 1159934"/>
              <a:gd name="connsiteY22" fmla="*/ 863600 h 1016000"/>
              <a:gd name="connsiteX23" fmla="*/ 1126067 w 1159934"/>
              <a:gd name="connsiteY23" fmla="*/ 855133 h 1016000"/>
              <a:gd name="connsiteX24" fmla="*/ 1143000 w 1159934"/>
              <a:gd name="connsiteY24" fmla="*/ 833966 h 1016000"/>
              <a:gd name="connsiteX25" fmla="*/ 1159934 w 1159934"/>
              <a:gd name="connsiteY25" fmla="*/ 795866 h 1016000"/>
              <a:gd name="connsiteX26" fmla="*/ 1151467 w 1159934"/>
              <a:gd name="connsiteY26" fmla="*/ 681566 h 1016000"/>
              <a:gd name="connsiteX27" fmla="*/ 1096434 w 1159934"/>
              <a:gd name="connsiteY27" fmla="*/ 613833 h 1016000"/>
              <a:gd name="connsiteX28" fmla="*/ 1062567 w 1159934"/>
              <a:gd name="connsiteY28" fmla="*/ 575733 h 1016000"/>
              <a:gd name="connsiteX29" fmla="*/ 1054100 w 1159934"/>
              <a:gd name="connsiteY29" fmla="*/ 541866 h 1016000"/>
              <a:gd name="connsiteX30" fmla="*/ 1113367 w 1159934"/>
              <a:gd name="connsiteY30" fmla="*/ 381000 h 1016000"/>
              <a:gd name="connsiteX31" fmla="*/ 1079500 w 1159934"/>
              <a:gd name="connsiteY31" fmla="*/ 325966 h 1016000"/>
              <a:gd name="connsiteX32" fmla="*/ 1037167 w 1159934"/>
              <a:gd name="connsiteY32" fmla="*/ 283633 h 1016000"/>
              <a:gd name="connsiteX33" fmla="*/ 969434 w 1159934"/>
              <a:gd name="connsiteY33" fmla="*/ 334433 h 1016000"/>
              <a:gd name="connsiteX34" fmla="*/ 931334 w 1159934"/>
              <a:gd name="connsiteY34" fmla="*/ 254000 h 1016000"/>
              <a:gd name="connsiteX35" fmla="*/ 880534 w 1159934"/>
              <a:gd name="connsiteY35" fmla="*/ 182033 h 1016000"/>
              <a:gd name="connsiteX36" fmla="*/ 846667 w 1159934"/>
              <a:gd name="connsiteY36" fmla="*/ 156633 h 1016000"/>
              <a:gd name="connsiteX37" fmla="*/ 825500 w 1159934"/>
              <a:gd name="connsiteY37" fmla="*/ 127000 h 1016000"/>
              <a:gd name="connsiteX38" fmla="*/ 791634 w 1159934"/>
              <a:gd name="connsiteY38" fmla="*/ 101600 h 1016000"/>
              <a:gd name="connsiteX39" fmla="*/ 745067 w 1159934"/>
              <a:gd name="connsiteY39" fmla="*/ 50800 h 1016000"/>
              <a:gd name="connsiteX40" fmla="*/ 673100 w 1159934"/>
              <a:gd name="connsiteY40" fmla="*/ 4233 h 1016000"/>
              <a:gd name="connsiteX41" fmla="*/ 579967 w 1159934"/>
              <a:gd name="connsiteY41" fmla="*/ 0 h 1016000"/>
              <a:gd name="connsiteX42" fmla="*/ 499534 w 1159934"/>
              <a:gd name="connsiteY42" fmla="*/ 63500 h 1016000"/>
              <a:gd name="connsiteX43" fmla="*/ 457200 w 1159934"/>
              <a:gd name="connsiteY43" fmla="*/ 143933 h 1016000"/>
              <a:gd name="connsiteX44" fmla="*/ 351367 w 1159934"/>
              <a:gd name="connsiteY44" fmla="*/ 245533 h 1016000"/>
              <a:gd name="connsiteX45" fmla="*/ 296334 w 1159934"/>
              <a:gd name="connsiteY45" fmla="*/ 262466 h 1016000"/>
              <a:gd name="connsiteX46" fmla="*/ 211667 w 1159934"/>
              <a:gd name="connsiteY46" fmla="*/ 296333 h 1016000"/>
              <a:gd name="connsiteX47" fmla="*/ 105834 w 1159934"/>
              <a:gd name="connsiteY47" fmla="*/ 355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9934" h="1016000">
                <a:moveTo>
                  <a:pt x="105834" y="355600"/>
                </a:moveTo>
                <a:lnTo>
                  <a:pt x="0" y="461433"/>
                </a:lnTo>
                <a:lnTo>
                  <a:pt x="38100" y="643466"/>
                </a:lnTo>
                <a:lnTo>
                  <a:pt x="152400" y="876300"/>
                </a:lnTo>
                <a:lnTo>
                  <a:pt x="169334" y="901700"/>
                </a:lnTo>
                <a:lnTo>
                  <a:pt x="224367" y="965200"/>
                </a:lnTo>
                <a:lnTo>
                  <a:pt x="313267" y="1003300"/>
                </a:lnTo>
                <a:lnTo>
                  <a:pt x="440267" y="990600"/>
                </a:lnTo>
                <a:lnTo>
                  <a:pt x="503767" y="914400"/>
                </a:lnTo>
                <a:lnTo>
                  <a:pt x="503767" y="838200"/>
                </a:lnTo>
                <a:lnTo>
                  <a:pt x="533400" y="770466"/>
                </a:lnTo>
                <a:lnTo>
                  <a:pt x="618067" y="656166"/>
                </a:lnTo>
                <a:lnTo>
                  <a:pt x="673100" y="635000"/>
                </a:lnTo>
                <a:lnTo>
                  <a:pt x="715434" y="677333"/>
                </a:lnTo>
                <a:lnTo>
                  <a:pt x="732367" y="702733"/>
                </a:lnTo>
                <a:lnTo>
                  <a:pt x="757767" y="757766"/>
                </a:lnTo>
                <a:lnTo>
                  <a:pt x="770467" y="812800"/>
                </a:lnTo>
                <a:lnTo>
                  <a:pt x="770467" y="863600"/>
                </a:lnTo>
                <a:lnTo>
                  <a:pt x="804334" y="965200"/>
                </a:lnTo>
                <a:lnTo>
                  <a:pt x="859367" y="1016000"/>
                </a:lnTo>
                <a:lnTo>
                  <a:pt x="914400" y="969433"/>
                </a:lnTo>
                <a:lnTo>
                  <a:pt x="914400" y="897466"/>
                </a:lnTo>
                <a:lnTo>
                  <a:pt x="1024467" y="863600"/>
                </a:lnTo>
                <a:lnTo>
                  <a:pt x="1126067" y="855133"/>
                </a:lnTo>
                <a:lnTo>
                  <a:pt x="1143000" y="833966"/>
                </a:lnTo>
                <a:lnTo>
                  <a:pt x="1159934" y="795866"/>
                </a:lnTo>
                <a:lnTo>
                  <a:pt x="1151467" y="681566"/>
                </a:lnTo>
                <a:lnTo>
                  <a:pt x="1096434" y="613833"/>
                </a:lnTo>
                <a:lnTo>
                  <a:pt x="1062567" y="575733"/>
                </a:lnTo>
                <a:lnTo>
                  <a:pt x="1054100" y="541866"/>
                </a:lnTo>
                <a:lnTo>
                  <a:pt x="1113367" y="381000"/>
                </a:lnTo>
                <a:lnTo>
                  <a:pt x="1079500" y="325966"/>
                </a:lnTo>
                <a:lnTo>
                  <a:pt x="1037167" y="283633"/>
                </a:lnTo>
                <a:lnTo>
                  <a:pt x="969434" y="334433"/>
                </a:lnTo>
                <a:lnTo>
                  <a:pt x="931334" y="254000"/>
                </a:lnTo>
                <a:lnTo>
                  <a:pt x="880534" y="182033"/>
                </a:lnTo>
                <a:lnTo>
                  <a:pt x="846667" y="156633"/>
                </a:lnTo>
                <a:lnTo>
                  <a:pt x="825500" y="127000"/>
                </a:lnTo>
                <a:cubicBezTo>
                  <a:pt x="794243" y="104673"/>
                  <a:pt x="804450" y="114416"/>
                  <a:pt x="791634" y="101600"/>
                </a:cubicBezTo>
                <a:lnTo>
                  <a:pt x="745067" y="50800"/>
                </a:lnTo>
                <a:lnTo>
                  <a:pt x="673100" y="4233"/>
                </a:lnTo>
                <a:lnTo>
                  <a:pt x="579967" y="0"/>
                </a:lnTo>
                <a:lnTo>
                  <a:pt x="499534" y="63500"/>
                </a:lnTo>
                <a:lnTo>
                  <a:pt x="457200" y="143933"/>
                </a:lnTo>
                <a:lnTo>
                  <a:pt x="351367" y="245533"/>
                </a:lnTo>
                <a:lnTo>
                  <a:pt x="296334" y="262466"/>
                </a:lnTo>
                <a:lnTo>
                  <a:pt x="211667" y="296333"/>
                </a:lnTo>
                <a:lnTo>
                  <a:pt x="105834" y="355600"/>
                </a:lnTo>
                <a:close/>
              </a:path>
            </a:pathLst>
          </a:cu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13AEC0CF-38E8-40CB-886C-98D4225DB667}"/>
              </a:ext>
            </a:extLst>
          </p:cNvPr>
          <p:cNvSpPr/>
          <p:nvPr/>
        </p:nvSpPr>
        <p:spPr>
          <a:xfrm>
            <a:off x="3776133" y="4484825"/>
            <a:ext cx="1159934" cy="1016000"/>
          </a:xfrm>
          <a:custGeom>
            <a:avLst/>
            <a:gdLst>
              <a:gd name="connsiteX0" fmla="*/ 105834 w 1159934"/>
              <a:gd name="connsiteY0" fmla="*/ 355600 h 1016000"/>
              <a:gd name="connsiteX1" fmla="*/ 0 w 1159934"/>
              <a:gd name="connsiteY1" fmla="*/ 461433 h 1016000"/>
              <a:gd name="connsiteX2" fmla="*/ 38100 w 1159934"/>
              <a:gd name="connsiteY2" fmla="*/ 643466 h 1016000"/>
              <a:gd name="connsiteX3" fmla="*/ 152400 w 1159934"/>
              <a:gd name="connsiteY3" fmla="*/ 876300 h 1016000"/>
              <a:gd name="connsiteX4" fmla="*/ 169334 w 1159934"/>
              <a:gd name="connsiteY4" fmla="*/ 901700 h 1016000"/>
              <a:gd name="connsiteX5" fmla="*/ 224367 w 1159934"/>
              <a:gd name="connsiteY5" fmla="*/ 965200 h 1016000"/>
              <a:gd name="connsiteX6" fmla="*/ 313267 w 1159934"/>
              <a:gd name="connsiteY6" fmla="*/ 1003300 h 1016000"/>
              <a:gd name="connsiteX7" fmla="*/ 440267 w 1159934"/>
              <a:gd name="connsiteY7" fmla="*/ 990600 h 1016000"/>
              <a:gd name="connsiteX8" fmla="*/ 503767 w 1159934"/>
              <a:gd name="connsiteY8" fmla="*/ 914400 h 1016000"/>
              <a:gd name="connsiteX9" fmla="*/ 503767 w 1159934"/>
              <a:gd name="connsiteY9" fmla="*/ 838200 h 1016000"/>
              <a:gd name="connsiteX10" fmla="*/ 533400 w 1159934"/>
              <a:gd name="connsiteY10" fmla="*/ 770466 h 1016000"/>
              <a:gd name="connsiteX11" fmla="*/ 618067 w 1159934"/>
              <a:gd name="connsiteY11" fmla="*/ 656166 h 1016000"/>
              <a:gd name="connsiteX12" fmla="*/ 673100 w 1159934"/>
              <a:gd name="connsiteY12" fmla="*/ 635000 h 1016000"/>
              <a:gd name="connsiteX13" fmla="*/ 715434 w 1159934"/>
              <a:gd name="connsiteY13" fmla="*/ 677333 h 1016000"/>
              <a:gd name="connsiteX14" fmla="*/ 732367 w 1159934"/>
              <a:gd name="connsiteY14" fmla="*/ 702733 h 1016000"/>
              <a:gd name="connsiteX15" fmla="*/ 757767 w 1159934"/>
              <a:gd name="connsiteY15" fmla="*/ 757766 h 1016000"/>
              <a:gd name="connsiteX16" fmla="*/ 770467 w 1159934"/>
              <a:gd name="connsiteY16" fmla="*/ 812800 h 1016000"/>
              <a:gd name="connsiteX17" fmla="*/ 770467 w 1159934"/>
              <a:gd name="connsiteY17" fmla="*/ 863600 h 1016000"/>
              <a:gd name="connsiteX18" fmla="*/ 804334 w 1159934"/>
              <a:gd name="connsiteY18" fmla="*/ 965200 h 1016000"/>
              <a:gd name="connsiteX19" fmla="*/ 859367 w 1159934"/>
              <a:gd name="connsiteY19" fmla="*/ 1016000 h 1016000"/>
              <a:gd name="connsiteX20" fmla="*/ 914400 w 1159934"/>
              <a:gd name="connsiteY20" fmla="*/ 969433 h 1016000"/>
              <a:gd name="connsiteX21" fmla="*/ 914400 w 1159934"/>
              <a:gd name="connsiteY21" fmla="*/ 897466 h 1016000"/>
              <a:gd name="connsiteX22" fmla="*/ 1024467 w 1159934"/>
              <a:gd name="connsiteY22" fmla="*/ 863600 h 1016000"/>
              <a:gd name="connsiteX23" fmla="*/ 1126067 w 1159934"/>
              <a:gd name="connsiteY23" fmla="*/ 855133 h 1016000"/>
              <a:gd name="connsiteX24" fmla="*/ 1143000 w 1159934"/>
              <a:gd name="connsiteY24" fmla="*/ 833966 h 1016000"/>
              <a:gd name="connsiteX25" fmla="*/ 1159934 w 1159934"/>
              <a:gd name="connsiteY25" fmla="*/ 795866 h 1016000"/>
              <a:gd name="connsiteX26" fmla="*/ 1151467 w 1159934"/>
              <a:gd name="connsiteY26" fmla="*/ 681566 h 1016000"/>
              <a:gd name="connsiteX27" fmla="*/ 1096434 w 1159934"/>
              <a:gd name="connsiteY27" fmla="*/ 613833 h 1016000"/>
              <a:gd name="connsiteX28" fmla="*/ 1062567 w 1159934"/>
              <a:gd name="connsiteY28" fmla="*/ 575733 h 1016000"/>
              <a:gd name="connsiteX29" fmla="*/ 1054100 w 1159934"/>
              <a:gd name="connsiteY29" fmla="*/ 541866 h 1016000"/>
              <a:gd name="connsiteX30" fmla="*/ 1113367 w 1159934"/>
              <a:gd name="connsiteY30" fmla="*/ 381000 h 1016000"/>
              <a:gd name="connsiteX31" fmla="*/ 1079500 w 1159934"/>
              <a:gd name="connsiteY31" fmla="*/ 325966 h 1016000"/>
              <a:gd name="connsiteX32" fmla="*/ 1037167 w 1159934"/>
              <a:gd name="connsiteY32" fmla="*/ 283633 h 1016000"/>
              <a:gd name="connsiteX33" fmla="*/ 969434 w 1159934"/>
              <a:gd name="connsiteY33" fmla="*/ 334433 h 1016000"/>
              <a:gd name="connsiteX34" fmla="*/ 931334 w 1159934"/>
              <a:gd name="connsiteY34" fmla="*/ 254000 h 1016000"/>
              <a:gd name="connsiteX35" fmla="*/ 880534 w 1159934"/>
              <a:gd name="connsiteY35" fmla="*/ 182033 h 1016000"/>
              <a:gd name="connsiteX36" fmla="*/ 846667 w 1159934"/>
              <a:gd name="connsiteY36" fmla="*/ 156633 h 1016000"/>
              <a:gd name="connsiteX37" fmla="*/ 825500 w 1159934"/>
              <a:gd name="connsiteY37" fmla="*/ 127000 h 1016000"/>
              <a:gd name="connsiteX38" fmla="*/ 791634 w 1159934"/>
              <a:gd name="connsiteY38" fmla="*/ 101600 h 1016000"/>
              <a:gd name="connsiteX39" fmla="*/ 745067 w 1159934"/>
              <a:gd name="connsiteY39" fmla="*/ 50800 h 1016000"/>
              <a:gd name="connsiteX40" fmla="*/ 673100 w 1159934"/>
              <a:gd name="connsiteY40" fmla="*/ 4233 h 1016000"/>
              <a:gd name="connsiteX41" fmla="*/ 579967 w 1159934"/>
              <a:gd name="connsiteY41" fmla="*/ 0 h 1016000"/>
              <a:gd name="connsiteX42" fmla="*/ 499534 w 1159934"/>
              <a:gd name="connsiteY42" fmla="*/ 63500 h 1016000"/>
              <a:gd name="connsiteX43" fmla="*/ 457200 w 1159934"/>
              <a:gd name="connsiteY43" fmla="*/ 143933 h 1016000"/>
              <a:gd name="connsiteX44" fmla="*/ 351367 w 1159934"/>
              <a:gd name="connsiteY44" fmla="*/ 245533 h 1016000"/>
              <a:gd name="connsiteX45" fmla="*/ 296334 w 1159934"/>
              <a:gd name="connsiteY45" fmla="*/ 262466 h 1016000"/>
              <a:gd name="connsiteX46" fmla="*/ 211667 w 1159934"/>
              <a:gd name="connsiteY46" fmla="*/ 296333 h 1016000"/>
              <a:gd name="connsiteX47" fmla="*/ 105834 w 1159934"/>
              <a:gd name="connsiteY47" fmla="*/ 355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9934" h="1016000">
                <a:moveTo>
                  <a:pt x="105834" y="355600"/>
                </a:moveTo>
                <a:lnTo>
                  <a:pt x="0" y="461433"/>
                </a:lnTo>
                <a:lnTo>
                  <a:pt x="38100" y="643466"/>
                </a:lnTo>
                <a:lnTo>
                  <a:pt x="152400" y="876300"/>
                </a:lnTo>
                <a:lnTo>
                  <a:pt x="169334" y="901700"/>
                </a:lnTo>
                <a:lnTo>
                  <a:pt x="224367" y="965200"/>
                </a:lnTo>
                <a:lnTo>
                  <a:pt x="313267" y="1003300"/>
                </a:lnTo>
                <a:lnTo>
                  <a:pt x="440267" y="990600"/>
                </a:lnTo>
                <a:lnTo>
                  <a:pt x="503767" y="914400"/>
                </a:lnTo>
                <a:lnTo>
                  <a:pt x="503767" y="838200"/>
                </a:lnTo>
                <a:lnTo>
                  <a:pt x="533400" y="770466"/>
                </a:lnTo>
                <a:lnTo>
                  <a:pt x="618067" y="656166"/>
                </a:lnTo>
                <a:lnTo>
                  <a:pt x="673100" y="635000"/>
                </a:lnTo>
                <a:lnTo>
                  <a:pt x="715434" y="677333"/>
                </a:lnTo>
                <a:lnTo>
                  <a:pt x="732367" y="702733"/>
                </a:lnTo>
                <a:lnTo>
                  <a:pt x="757767" y="757766"/>
                </a:lnTo>
                <a:lnTo>
                  <a:pt x="770467" y="812800"/>
                </a:lnTo>
                <a:lnTo>
                  <a:pt x="770467" y="863600"/>
                </a:lnTo>
                <a:lnTo>
                  <a:pt x="804334" y="965200"/>
                </a:lnTo>
                <a:lnTo>
                  <a:pt x="859367" y="1016000"/>
                </a:lnTo>
                <a:lnTo>
                  <a:pt x="914400" y="969433"/>
                </a:lnTo>
                <a:lnTo>
                  <a:pt x="914400" y="897466"/>
                </a:lnTo>
                <a:lnTo>
                  <a:pt x="1024467" y="863600"/>
                </a:lnTo>
                <a:lnTo>
                  <a:pt x="1126067" y="855133"/>
                </a:lnTo>
                <a:lnTo>
                  <a:pt x="1143000" y="833966"/>
                </a:lnTo>
                <a:lnTo>
                  <a:pt x="1159934" y="795866"/>
                </a:lnTo>
                <a:lnTo>
                  <a:pt x="1151467" y="681566"/>
                </a:lnTo>
                <a:lnTo>
                  <a:pt x="1096434" y="613833"/>
                </a:lnTo>
                <a:lnTo>
                  <a:pt x="1062567" y="575733"/>
                </a:lnTo>
                <a:lnTo>
                  <a:pt x="1054100" y="541866"/>
                </a:lnTo>
                <a:lnTo>
                  <a:pt x="1113367" y="381000"/>
                </a:lnTo>
                <a:lnTo>
                  <a:pt x="1079500" y="325966"/>
                </a:lnTo>
                <a:lnTo>
                  <a:pt x="1037167" y="283633"/>
                </a:lnTo>
                <a:lnTo>
                  <a:pt x="969434" y="334433"/>
                </a:lnTo>
                <a:lnTo>
                  <a:pt x="931334" y="254000"/>
                </a:lnTo>
                <a:lnTo>
                  <a:pt x="880534" y="182033"/>
                </a:lnTo>
                <a:lnTo>
                  <a:pt x="846667" y="156633"/>
                </a:lnTo>
                <a:lnTo>
                  <a:pt x="825500" y="127000"/>
                </a:lnTo>
                <a:cubicBezTo>
                  <a:pt x="794243" y="104673"/>
                  <a:pt x="804450" y="114416"/>
                  <a:pt x="791634" y="101600"/>
                </a:cubicBezTo>
                <a:lnTo>
                  <a:pt x="745067" y="50800"/>
                </a:lnTo>
                <a:lnTo>
                  <a:pt x="673100" y="4233"/>
                </a:lnTo>
                <a:lnTo>
                  <a:pt x="579967" y="0"/>
                </a:lnTo>
                <a:lnTo>
                  <a:pt x="499534" y="63500"/>
                </a:lnTo>
                <a:lnTo>
                  <a:pt x="457200" y="143933"/>
                </a:lnTo>
                <a:lnTo>
                  <a:pt x="351367" y="245533"/>
                </a:lnTo>
                <a:lnTo>
                  <a:pt x="296334" y="262466"/>
                </a:lnTo>
                <a:lnTo>
                  <a:pt x="211667" y="296333"/>
                </a:lnTo>
                <a:lnTo>
                  <a:pt x="105834" y="355600"/>
                </a:lnTo>
                <a:close/>
              </a:path>
            </a:pathLst>
          </a:cu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D28E3131-FD0E-47C4-9984-35584B5F3D57}"/>
              </a:ext>
            </a:extLst>
          </p:cNvPr>
          <p:cNvSpPr/>
          <p:nvPr/>
        </p:nvSpPr>
        <p:spPr>
          <a:xfrm>
            <a:off x="6620568" y="1700207"/>
            <a:ext cx="1159934" cy="1016000"/>
          </a:xfrm>
          <a:custGeom>
            <a:avLst/>
            <a:gdLst>
              <a:gd name="connsiteX0" fmla="*/ 105834 w 1159934"/>
              <a:gd name="connsiteY0" fmla="*/ 355600 h 1016000"/>
              <a:gd name="connsiteX1" fmla="*/ 0 w 1159934"/>
              <a:gd name="connsiteY1" fmla="*/ 461433 h 1016000"/>
              <a:gd name="connsiteX2" fmla="*/ 38100 w 1159934"/>
              <a:gd name="connsiteY2" fmla="*/ 643466 h 1016000"/>
              <a:gd name="connsiteX3" fmla="*/ 152400 w 1159934"/>
              <a:gd name="connsiteY3" fmla="*/ 876300 h 1016000"/>
              <a:gd name="connsiteX4" fmla="*/ 169334 w 1159934"/>
              <a:gd name="connsiteY4" fmla="*/ 901700 h 1016000"/>
              <a:gd name="connsiteX5" fmla="*/ 224367 w 1159934"/>
              <a:gd name="connsiteY5" fmla="*/ 965200 h 1016000"/>
              <a:gd name="connsiteX6" fmla="*/ 313267 w 1159934"/>
              <a:gd name="connsiteY6" fmla="*/ 1003300 h 1016000"/>
              <a:gd name="connsiteX7" fmla="*/ 440267 w 1159934"/>
              <a:gd name="connsiteY7" fmla="*/ 990600 h 1016000"/>
              <a:gd name="connsiteX8" fmla="*/ 503767 w 1159934"/>
              <a:gd name="connsiteY8" fmla="*/ 914400 h 1016000"/>
              <a:gd name="connsiteX9" fmla="*/ 503767 w 1159934"/>
              <a:gd name="connsiteY9" fmla="*/ 838200 h 1016000"/>
              <a:gd name="connsiteX10" fmla="*/ 533400 w 1159934"/>
              <a:gd name="connsiteY10" fmla="*/ 770466 h 1016000"/>
              <a:gd name="connsiteX11" fmla="*/ 618067 w 1159934"/>
              <a:gd name="connsiteY11" fmla="*/ 656166 h 1016000"/>
              <a:gd name="connsiteX12" fmla="*/ 673100 w 1159934"/>
              <a:gd name="connsiteY12" fmla="*/ 635000 h 1016000"/>
              <a:gd name="connsiteX13" fmla="*/ 715434 w 1159934"/>
              <a:gd name="connsiteY13" fmla="*/ 677333 h 1016000"/>
              <a:gd name="connsiteX14" fmla="*/ 732367 w 1159934"/>
              <a:gd name="connsiteY14" fmla="*/ 702733 h 1016000"/>
              <a:gd name="connsiteX15" fmla="*/ 757767 w 1159934"/>
              <a:gd name="connsiteY15" fmla="*/ 757766 h 1016000"/>
              <a:gd name="connsiteX16" fmla="*/ 770467 w 1159934"/>
              <a:gd name="connsiteY16" fmla="*/ 812800 h 1016000"/>
              <a:gd name="connsiteX17" fmla="*/ 770467 w 1159934"/>
              <a:gd name="connsiteY17" fmla="*/ 863600 h 1016000"/>
              <a:gd name="connsiteX18" fmla="*/ 804334 w 1159934"/>
              <a:gd name="connsiteY18" fmla="*/ 965200 h 1016000"/>
              <a:gd name="connsiteX19" fmla="*/ 859367 w 1159934"/>
              <a:gd name="connsiteY19" fmla="*/ 1016000 h 1016000"/>
              <a:gd name="connsiteX20" fmla="*/ 914400 w 1159934"/>
              <a:gd name="connsiteY20" fmla="*/ 969433 h 1016000"/>
              <a:gd name="connsiteX21" fmla="*/ 914400 w 1159934"/>
              <a:gd name="connsiteY21" fmla="*/ 897466 h 1016000"/>
              <a:gd name="connsiteX22" fmla="*/ 1024467 w 1159934"/>
              <a:gd name="connsiteY22" fmla="*/ 863600 h 1016000"/>
              <a:gd name="connsiteX23" fmla="*/ 1126067 w 1159934"/>
              <a:gd name="connsiteY23" fmla="*/ 855133 h 1016000"/>
              <a:gd name="connsiteX24" fmla="*/ 1143000 w 1159934"/>
              <a:gd name="connsiteY24" fmla="*/ 833966 h 1016000"/>
              <a:gd name="connsiteX25" fmla="*/ 1159934 w 1159934"/>
              <a:gd name="connsiteY25" fmla="*/ 795866 h 1016000"/>
              <a:gd name="connsiteX26" fmla="*/ 1151467 w 1159934"/>
              <a:gd name="connsiteY26" fmla="*/ 681566 h 1016000"/>
              <a:gd name="connsiteX27" fmla="*/ 1096434 w 1159934"/>
              <a:gd name="connsiteY27" fmla="*/ 613833 h 1016000"/>
              <a:gd name="connsiteX28" fmla="*/ 1062567 w 1159934"/>
              <a:gd name="connsiteY28" fmla="*/ 575733 h 1016000"/>
              <a:gd name="connsiteX29" fmla="*/ 1054100 w 1159934"/>
              <a:gd name="connsiteY29" fmla="*/ 541866 h 1016000"/>
              <a:gd name="connsiteX30" fmla="*/ 1113367 w 1159934"/>
              <a:gd name="connsiteY30" fmla="*/ 381000 h 1016000"/>
              <a:gd name="connsiteX31" fmla="*/ 1079500 w 1159934"/>
              <a:gd name="connsiteY31" fmla="*/ 325966 h 1016000"/>
              <a:gd name="connsiteX32" fmla="*/ 1037167 w 1159934"/>
              <a:gd name="connsiteY32" fmla="*/ 283633 h 1016000"/>
              <a:gd name="connsiteX33" fmla="*/ 969434 w 1159934"/>
              <a:gd name="connsiteY33" fmla="*/ 334433 h 1016000"/>
              <a:gd name="connsiteX34" fmla="*/ 931334 w 1159934"/>
              <a:gd name="connsiteY34" fmla="*/ 254000 h 1016000"/>
              <a:gd name="connsiteX35" fmla="*/ 880534 w 1159934"/>
              <a:gd name="connsiteY35" fmla="*/ 182033 h 1016000"/>
              <a:gd name="connsiteX36" fmla="*/ 846667 w 1159934"/>
              <a:gd name="connsiteY36" fmla="*/ 156633 h 1016000"/>
              <a:gd name="connsiteX37" fmla="*/ 825500 w 1159934"/>
              <a:gd name="connsiteY37" fmla="*/ 127000 h 1016000"/>
              <a:gd name="connsiteX38" fmla="*/ 791634 w 1159934"/>
              <a:gd name="connsiteY38" fmla="*/ 101600 h 1016000"/>
              <a:gd name="connsiteX39" fmla="*/ 745067 w 1159934"/>
              <a:gd name="connsiteY39" fmla="*/ 50800 h 1016000"/>
              <a:gd name="connsiteX40" fmla="*/ 673100 w 1159934"/>
              <a:gd name="connsiteY40" fmla="*/ 4233 h 1016000"/>
              <a:gd name="connsiteX41" fmla="*/ 579967 w 1159934"/>
              <a:gd name="connsiteY41" fmla="*/ 0 h 1016000"/>
              <a:gd name="connsiteX42" fmla="*/ 499534 w 1159934"/>
              <a:gd name="connsiteY42" fmla="*/ 63500 h 1016000"/>
              <a:gd name="connsiteX43" fmla="*/ 457200 w 1159934"/>
              <a:gd name="connsiteY43" fmla="*/ 143933 h 1016000"/>
              <a:gd name="connsiteX44" fmla="*/ 351367 w 1159934"/>
              <a:gd name="connsiteY44" fmla="*/ 245533 h 1016000"/>
              <a:gd name="connsiteX45" fmla="*/ 296334 w 1159934"/>
              <a:gd name="connsiteY45" fmla="*/ 262466 h 1016000"/>
              <a:gd name="connsiteX46" fmla="*/ 211667 w 1159934"/>
              <a:gd name="connsiteY46" fmla="*/ 296333 h 1016000"/>
              <a:gd name="connsiteX47" fmla="*/ 105834 w 1159934"/>
              <a:gd name="connsiteY47" fmla="*/ 355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9934" h="1016000">
                <a:moveTo>
                  <a:pt x="105834" y="355600"/>
                </a:moveTo>
                <a:lnTo>
                  <a:pt x="0" y="461433"/>
                </a:lnTo>
                <a:lnTo>
                  <a:pt x="38100" y="643466"/>
                </a:lnTo>
                <a:lnTo>
                  <a:pt x="152400" y="876300"/>
                </a:lnTo>
                <a:lnTo>
                  <a:pt x="169334" y="901700"/>
                </a:lnTo>
                <a:lnTo>
                  <a:pt x="224367" y="965200"/>
                </a:lnTo>
                <a:lnTo>
                  <a:pt x="313267" y="1003300"/>
                </a:lnTo>
                <a:lnTo>
                  <a:pt x="440267" y="990600"/>
                </a:lnTo>
                <a:lnTo>
                  <a:pt x="503767" y="914400"/>
                </a:lnTo>
                <a:lnTo>
                  <a:pt x="503767" y="838200"/>
                </a:lnTo>
                <a:lnTo>
                  <a:pt x="533400" y="770466"/>
                </a:lnTo>
                <a:lnTo>
                  <a:pt x="618067" y="656166"/>
                </a:lnTo>
                <a:lnTo>
                  <a:pt x="673100" y="635000"/>
                </a:lnTo>
                <a:lnTo>
                  <a:pt x="715434" y="677333"/>
                </a:lnTo>
                <a:lnTo>
                  <a:pt x="732367" y="702733"/>
                </a:lnTo>
                <a:lnTo>
                  <a:pt x="757767" y="757766"/>
                </a:lnTo>
                <a:lnTo>
                  <a:pt x="770467" y="812800"/>
                </a:lnTo>
                <a:lnTo>
                  <a:pt x="770467" y="863600"/>
                </a:lnTo>
                <a:lnTo>
                  <a:pt x="804334" y="965200"/>
                </a:lnTo>
                <a:lnTo>
                  <a:pt x="859367" y="1016000"/>
                </a:lnTo>
                <a:lnTo>
                  <a:pt x="914400" y="969433"/>
                </a:lnTo>
                <a:lnTo>
                  <a:pt x="914400" y="897466"/>
                </a:lnTo>
                <a:lnTo>
                  <a:pt x="1024467" y="863600"/>
                </a:lnTo>
                <a:lnTo>
                  <a:pt x="1126067" y="855133"/>
                </a:lnTo>
                <a:lnTo>
                  <a:pt x="1143000" y="833966"/>
                </a:lnTo>
                <a:lnTo>
                  <a:pt x="1159934" y="795866"/>
                </a:lnTo>
                <a:lnTo>
                  <a:pt x="1151467" y="681566"/>
                </a:lnTo>
                <a:lnTo>
                  <a:pt x="1096434" y="613833"/>
                </a:lnTo>
                <a:lnTo>
                  <a:pt x="1062567" y="575733"/>
                </a:lnTo>
                <a:lnTo>
                  <a:pt x="1054100" y="541866"/>
                </a:lnTo>
                <a:lnTo>
                  <a:pt x="1113367" y="381000"/>
                </a:lnTo>
                <a:lnTo>
                  <a:pt x="1079500" y="325966"/>
                </a:lnTo>
                <a:lnTo>
                  <a:pt x="1037167" y="283633"/>
                </a:lnTo>
                <a:lnTo>
                  <a:pt x="969434" y="334433"/>
                </a:lnTo>
                <a:lnTo>
                  <a:pt x="931334" y="254000"/>
                </a:lnTo>
                <a:lnTo>
                  <a:pt x="880534" y="182033"/>
                </a:lnTo>
                <a:lnTo>
                  <a:pt x="846667" y="156633"/>
                </a:lnTo>
                <a:lnTo>
                  <a:pt x="825500" y="127000"/>
                </a:lnTo>
                <a:cubicBezTo>
                  <a:pt x="794243" y="104673"/>
                  <a:pt x="804450" y="114416"/>
                  <a:pt x="791634" y="101600"/>
                </a:cubicBezTo>
                <a:lnTo>
                  <a:pt x="745067" y="50800"/>
                </a:lnTo>
                <a:lnTo>
                  <a:pt x="673100" y="4233"/>
                </a:lnTo>
                <a:lnTo>
                  <a:pt x="579967" y="0"/>
                </a:lnTo>
                <a:lnTo>
                  <a:pt x="499534" y="63500"/>
                </a:lnTo>
                <a:lnTo>
                  <a:pt x="457200" y="143933"/>
                </a:lnTo>
                <a:lnTo>
                  <a:pt x="351367" y="245533"/>
                </a:lnTo>
                <a:lnTo>
                  <a:pt x="296334" y="262466"/>
                </a:lnTo>
                <a:lnTo>
                  <a:pt x="211667" y="296333"/>
                </a:lnTo>
                <a:lnTo>
                  <a:pt x="105834" y="355600"/>
                </a:lnTo>
                <a:close/>
              </a:path>
            </a:pathLst>
          </a:cu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8F0F72C8-8E79-4AC8-8F18-176354155E87}"/>
              </a:ext>
            </a:extLst>
          </p:cNvPr>
          <p:cNvSpPr/>
          <p:nvPr/>
        </p:nvSpPr>
        <p:spPr>
          <a:xfrm>
            <a:off x="6620568" y="4466952"/>
            <a:ext cx="1159934" cy="1016000"/>
          </a:xfrm>
          <a:custGeom>
            <a:avLst/>
            <a:gdLst>
              <a:gd name="connsiteX0" fmla="*/ 105834 w 1159934"/>
              <a:gd name="connsiteY0" fmla="*/ 355600 h 1016000"/>
              <a:gd name="connsiteX1" fmla="*/ 0 w 1159934"/>
              <a:gd name="connsiteY1" fmla="*/ 461433 h 1016000"/>
              <a:gd name="connsiteX2" fmla="*/ 38100 w 1159934"/>
              <a:gd name="connsiteY2" fmla="*/ 643466 h 1016000"/>
              <a:gd name="connsiteX3" fmla="*/ 152400 w 1159934"/>
              <a:gd name="connsiteY3" fmla="*/ 876300 h 1016000"/>
              <a:gd name="connsiteX4" fmla="*/ 169334 w 1159934"/>
              <a:gd name="connsiteY4" fmla="*/ 901700 h 1016000"/>
              <a:gd name="connsiteX5" fmla="*/ 224367 w 1159934"/>
              <a:gd name="connsiteY5" fmla="*/ 965200 h 1016000"/>
              <a:gd name="connsiteX6" fmla="*/ 313267 w 1159934"/>
              <a:gd name="connsiteY6" fmla="*/ 1003300 h 1016000"/>
              <a:gd name="connsiteX7" fmla="*/ 440267 w 1159934"/>
              <a:gd name="connsiteY7" fmla="*/ 990600 h 1016000"/>
              <a:gd name="connsiteX8" fmla="*/ 503767 w 1159934"/>
              <a:gd name="connsiteY8" fmla="*/ 914400 h 1016000"/>
              <a:gd name="connsiteX9" fmla="*/ 503767 w 1159934"/>
              <a:gd name="connsiteY9" fmla="*/ 838200 h 1016000"/>
              <a:gd name="connsiteX10" fmla="*/ 533400 w 1159934"/>
              <a:gd name="connsiteY10" fmla="*/ 770466 h 1016000"/>
              <a:gd name="connsiteX11" fmla="*/ 618067 w 1159934"/>
              <a:gd name="connsiteY11" fmla="*/ 656166 h 1016000"/>
              <a:gd name="connsiteX12" fmla="*/ 673100 w 1159934"/>
              <a:gd name="connsiteY12" fmla="*/ 635000 h 1016000"/>
              <a:gd name="connsiteX13" fmla="*/ 715434 w 1159934"/>
              <a:gd name="connsiteY13" fmla="*/ 677333 h 1016000"/>
              <a:gd name="connsiteX14" fmla="*/ 732367 w 1159934"/>
              <a:gd name="connsiteY14" fmla="*/ 702733 h 1016000"/>
              <a:gd name="connsiteX15" fmla="*/ 757767 w 1159934"/>
              <a:gd name="connsiteY15" fmla="*/ 757766 h 1016000"/>
              <a:gd name="connsiteX16" fmla="*/ 770467 w 1159934"/>
              <a:gd name="connsiteY16" fmla="*/ 812800 h 1016000"/>
              <a:gd name="connsiteX17" fmla="*/ 770467 w 1159934"/>
              <a:gd name="connsiteY17" fmla="*/ 863600 h 1016000"/>
              <a:gd name="connsiteX18" fmla="*/ 804334 w 1159934"/>
              <a:gd name="connsiteY18" fmla="*/ 965200 h 1016000"/>
              <a:gd name="connsiteX19" fmla="*/ 859367 w 1159934"/>
              <a:gd name="connsiteY19" fmla="*/ 1016000 h 1016000"/>
              <a:gd name="connsiteX20" fmla="*/ 914400 w 1159934"/>
              <a:gd name="connsiteY20" fmla="*/ 969433 h 1016000"/>
              <a:gd name="connsiteX21" fmla="*/ 914400 w 1159934"/>
              <a:gd name="connsiteY21" fmla="*/ 897466 h 1016000"/>
              <a:gd name="connsiteX22" fmla="*/ 1024467 w 1159934"/>
              <a:gd name="connsiteY22" fmla="*/ 863600 h 1016000"/>
              <a:gd name="connsiteX23" fmla="*/ 1126067 w 1159934"/>
              <a:gd name="connsiteY23" fmla="*/ 855133 h 1016000"/>
              <a:gd name="connsiteX24" fmla="*/ 1143000 w 1159934"/>
              <a:gd name="connsiteY24" fmla="*/ 833966 h 1016000"/>
              <a:gd name="connsiteX25" fmla="*/ 1159934 w 1159934"/>
              <a:gd name="connsiteY25" fmla="*/ 795866 h 1016000"/>
              <a:gd name="connsiteX26" fmla="*/ 1151467 w 1159934"/>
              <a:gd name="connsiteY26" fmla="*/ 681566 h 1016000"/>
              <a:gd name="connsiteX27" fmla="*/ 1096434 w 1159934"/>
              <a:gd name="connsiteY27" fmla="*/ 613833 h 1016000"/>
              <a:gd name="connsiteX28" fmla="*/ 1062567 w 1159934"/>
              <a:gd name="connsiteY28" fmla="*/ 575733 h 1016000"/>
              <a:gd name="connsiteX29" fmla="*/ 1054100 w 1159934"/>
              <a:gd name="connsiteY29" fmla="*/ 541866 h 1016000"/>
              <a:gd name="connsiteX30" fmla="*/ 1113367 w 1159934"/>
              <a:gd name="connsiteY30" fmla="*/ 381000 h 1016000"/>
              <a:gd name="connsiteX31" fmla="*/ 1079500 w 1159934"/>
              <a:gd name="connsiteY31" fmla="*/ 325966 h 1016000"/>
              <a:gd name="connsiteX32" fmla="*/ 1037167 w 1159934"/>
              <a:gd name="connsiteY32" fmla="*/ 283633 h 1016000"/>
              <a:gd name="connsiteX33" fmla="*/ 969434 w 1159934"/>
              <a:gd name="connsiteY33" fmla="*/ 334433 h 1016000"/>
              <a:gd name="connsiteX34" fmla="*/ 931334 w 1159934"/>
              <a:gd name="connsiteY34" fmla="*/ 254000 h 1016000"/>
              <a:gd name="connsiteX35" fmla="*/ 880534 w 1159934"/>
              <a:gd name="connsiteY35" fmla="*/ 182033 h 1016000"/>
              <a:gd name="connsiteX36" fmla="*/ 846667 w 1159934"/>
              <a:gd name="connsiteY36" fmla="*/ 156633 h 1016000"/>
              <a:gd name="connsiteX37" fmla="*/ 825500 w 1159934"/>
              <a:gd name="connsiteY37" fmla="*/ 127000 h 1016000"/>
              <a:gd name="connsiteX38" fmla="*/ 791634 w 1159934"/>
              <a:gd name="connsiteY38" fmla="*/ 101600 h 1016000"/>
              <a:gd name="connsiteX39" fmla="*/ 745067 w 1159934"/>
              <a:gd name="connsiteY39" fmla="*/ 50800 h 1016000"/>
              <a:gd name="connsiteX40" fmla="*/ 673100 w 1159934"/>
              <a:gd name="connsiteY40" fmla="*/ 4233 h 1016000"/>
              <a:gd name="connsiteX41" fmla="*/ 579967 w 1159934"/>
              <a:gd name="connsiteY41" fmla="*/ 0 h 1016000"/>
              <a:gd name="connsiteX42" fmla="*/ 499534 w 1159934"/>
              <a:gd name="connsiteY42" fmla="*/ 63500 h 1016000"/>
              <a:gd name="connsiteX43" fmla="*/ 457200 w 1159934"/>
              <a:gd name="connsiteY43" fmla="*/ 143933 h 1016000"/>
              <a:gd name="connsiteX44" fmla="*/ 351367 w 1159934"/>
              <a:gd name="connsiteY44" fmla="*/ 245533 h 1016000"/>
              <a:gd name="connsiteX45" fmla="*/ 296334 w 1159934"/>
              <a:gd name="connsiteY45" fmla="*/ 262466 h 1016000"/>
              <a:gd name="connsiteX46" fmla="*/ 211667 w 1159934"/>
              <a:gd name="connsiteY46" fmla="*/ 296333 h 1016000"/>
              <a:gd name="connsiteX47" fmla="*/ 105834 w 1159934"/>
              <a:gd name="connsiteY47" fmla="*/ 355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9934" h="1016000">
                <a:moveTo>
                  <a:pt x="105834" y="355600"/>
                </a:moveTo>
                <a:lnTo>
                  <a:pt x="0" y="461433"/>
                </a:lnTo>
                <a:lnTo>
                  <a:pt x="38100" y="643466"/>
                </a:lnTo>
                <a:lnTo>
                  <a:pt x="152400" y="876300"/>
                </a:lnTo>
                <a:lnTo>
                  <a:pt x="169334" y="901700"/>
                </a:lnTo>
                <a:lnTo>
                  <a:pt x="224367" y="965200"/>
                </a:lnTo>
                <a:lnTo>
                  <a:pt x="313267" y="1003300"/>
                </a:lnTo>
                <a:lnTo>
                  <a:pt x="440267" y="990600"/>
                </a:lnTo>
                <a:lnTo>
                  <a:pt x="503767" y="914400"/>
                </a:lnTo>
                <a:lnTo>
                  <a:pt x="503767" y="838200"/>
                </a:lnTo>
                <a:lnTo>
                  <a:pt x="533400" y="770466"/>
                </a:lnTo>
                <a:lnTo>
                  <a:pt x="618067" y="656166"/>
                </a:lnTo>
                <a:lnTo>
                  <a:pt x="673100" y="635000"/>
                </a:lnTo>
                <a:lnTo>
                  <a:pt x="715434" y="677333"/>
                </a:lnTo>
                <a:lnTo>
                  <a:pt x="732367" y="702733"/>
                </a:lnTo>
                <a:lnTo>
                  <a:pt x="757767" y="757766"/>
                </a:lnTo>
                <a:lnTo>
                  <a:pt x="770467" y="812800"/>
                </a:lnTo>
                <a:lnTo>
                  <a:pt x="770467" y="863600"/>
                </a:lnTo>
                <a:lnTo>
                  <a:pt x="804334" y="965200"/>
                </a:lnTo>
                <a:lnTo>
                  <a:pt x="859367" y="1016000"/>
                </a:lnTo>
                <a:lnTo>
                  <a:pt x="914400" y="969433"/>
                </a:lnTo>
                <a:lnTo>
                  <a:pt x="914400" y="897466"/>
                </a:lnTo>
                <a:lnTo>
                  <a:pt x="1024467" y="863600"/>
                </a:lnTo>
                <a:lnTo>
                  <a:pt x="1126067" y="855133"/>
                </a:lnTo>
                <a:lnTo>
                  <a:pt x="1143000" y="833966"/>
                </a:lnTo>
                <a:lnTo>
                  <a:pt x="1159934" y="795866"/>
                </a:lnTo>
                <a:lnTo>
                  <a:pt x="1151467" y="681566"/>
                </a:lnTo>
                <a:lnTo>
                  <a:pt x="1096434" y="613833"/>
                </a:lnTo>
                <a:lnTo>
                  <a:pt x="1062567" y="575733"/>
                </a:lnTo>
                <a:lnTo>
                  <a:pt x="1054100" y="541866"/>
                </a:lnTo>
                <a:lnTo>
                  <a:pt x="1113367" y="381000"/>
                </a:lnTo>
                <a:lnTo>
                  <a:pt x="1079500" y="325966"/>
                </a:lnTo>
                <a:lnTo>
                  <a:pt x="1037167" y="283633"/>
                </a:lnTo>
                <a:lnTo>
                  <a:pt x="969434" y="334433"/>
                </a:lnTo>
                <a:lnTo>
                  <a:pt x="931334" y="254000"/>
                </a:lnTo>
                <a:lnTo>
                  <a:pt x="880534" y="182033"/>
                </a:lnTo>
                <a:lnTo>
                  <a:pt x="846667" y="156633"/>
                </a:lnTo>
                <a:lnTo>
                  <a:pt x="825500" y="127000"/>
                </a:lnTo>
                <a:cubicBezTo>
                  <a:pt x="794243" y="104673"/>
                  <a:pt x="804450" y="114416"/>
                  <a:pt x="791634" y="101600"/>
                </a:cubicBezTo>
                <a:lnTo>
                  <a:pt x="745067" y="50800"/>
                </a:lnTo>
                <a:lnTo>
                  <a:pt x="673100" y="4233"/>
                </a:lnTo>
                <a:lnTo>
                  <a:pt x="579967" y="0"/>
                </a:lnTo>
                <a:lnTo>
                  <a:pt x="499534" y="63500"/>
                </a:lnTo>
                <a:lnTo>
                  <a:pt x="457200" y="143933"/>
                </a:lnTo>
                <a:lnTo>
                  <a:pt x="351367" y="245533"/>
                </a:lnTo>
                <a:lnTo>
                  <a:pt x="296334" y="262466"/>
                </a:lnTo>
                <a:lnTo>
                  <a:pt x="211667" y="296333"/>
                </a:lnTo>
                <a:lnTo>
                  <a:pt x="105834" y="355600"/>
                </a:lnTo>
                <a:close/>
              </a:path>
            </a:pathLst>
          </a:cu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DD339AC7-8489-4552-806C-1E8523C0B3BD}"/>
              </a:ext>
            </a:extLst>
          </p:cNvPr>
          <p:cNvSpPr/>
          <p:nvPr/>
        </p:nvSpPr>
        <p:spPr>
          <a:xfrm>
            <a:off x="4648200" y="1155700"/>
            <a:ext cx="469900" cy="410633"/>
          </a:xfrm>
          <a:custGeom>
            <a:avLst/>
            <a:gdLst>
              <a:gd name="connsiteX0" fmla="*/ 165100 w 469900"/>
              <a:gd name="connsiteY0" fmla="*/ 29633 h 410633"/>
              <a:gd name="connsiteX1" fmla="*/ 80433 w 469900"/>
              <a:gd name="connsiteY1" fmla="*/ 131233 h 410633"/>
              <a:gd name="connsiteX2" fmla="*/ 0 w 469900"/>
              <a:gd name="connsiteY2" fmla="*/ 228600 h 410633"/>
              <a:gd name="connsiteX3" fmla="*/ 127000 w 469900"/>
              <a:gd name="connsiteY3" fmla="*/ 304800 h 410633"/>
              <a:gd name="connsiteX4" fmla="*/ 190500 w 469900"/>
              <a:gd name="connsiteY4" fmla="*/ 330200 h 410633"/>
              <a:gd name="connsiteX5" fmla="*/ 232833 w 469900"/>
              <a:gd name="connsiteY5" fmla="*/ 410633 h 410633"/>
              <a:gd name="connsiteX6" fmla="*/ 313267 w 469900"/>
              <a:gd name="connsiteY6" fmla="*/ 410633 h 410633"/>
              <a:gd name="connsiteX7" fmla="*/ 351367 w 469900"/>
              <a:gd name="connsiteY7" fmla="*/ 402167 h 410633"/>
              <a:gd name="connsiteX8" fmla="*/ 376767 w 469900"/>
              <a:gd name="connsiteY8" fmla="*/ 397933 h 410633"/>
              <a:gd name="connsiteX9" fmla="*/ 381000 w 469900"/>
              <a:gd name="connsiteY9" fmla="*/ 389467 h 410633"/>
              <a:gd name="connsiteX10" fmla="*/ 397933 w 469900"/>
              <a:gd name="connsiteY10" fmla="*/ 389467 h 410633"/>
              <a:gd name="connsiteX11" fmla="*/ 469900 w 469900"/>
              <a:gd name="connsiteY11" fmla="*/ 368300 h 410633"/>
              <a:gd name="connsiteX12" fmla="*/ 469900 w 469900"/>
              <a:gd name="connsiteY12" fmla="*/ 334433 h 410633"/>
              <a:gd name="connsiteX13" fmla="*/ 461433 w 469900"/>
              <a:gd name="connsiteY13" fmla="*/ 296333 h 410633"/>
              <a:gd name="connsiteX14" fmla="*/ 410633 w 469900"/>
              <a:gd name="connsiteY14" fmla="*/ 270933 h 410633"/>
              <a:gd name="connsiteX15" fmla="*/ 338667 w 469900"/>
              <a:gd name="connsiteY15" fmla="*/ 211667 h 410633"/>
              <a:gd name="connsiteX16" fmla="*/ 364067 w 469900"/>
              <a:gd name="connsiteY16" fmla="*/ 169333 h 410633"/>
              <a:gd name="connsiteX17" fmla="*/ 389467 w 469900"/>
              <a:gd name="connsiteY17" fmla="*/ 101600 h 410633"/>
              <a:gd name="connsiteX18" fmla="*/ 389467 w 469900"/>
              <a:gd name="connsiteY18" fmla="*/ 46567 h 410633"/>
              <a:gd name="connsiteX19" fmla="*/ 296333 w 469900"/>
              <a:gd name="connsiteY19" fmla="*/ 21167 h 410633"/>
              <a:gd name="connsiteX20" fmla="*/ 249767 w 469900"/>
              <a:gd name="connsiteY20" fmla="*/ 0 h 410633"/>
              <a:gd name="connsiteX21" fmla="*/ 165100 w 469900"/>
              <a:gd name="connsiteY21" fmla="*/ 29633 h 41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900" h="410633">
                <a:moveTo>
                  <a:pt x="165100" y="29633"/>
                </a:moveTo>
                <a:lnTo>
                  <a:pt x="80433" y="131233"/>
                </a:lnTo>
                <a:lnTo>
                  <a:pt x="0" y="228600"/>
                </a:lnTo>
                <a:lnTo>
                  <a:pt x="127000" y="304800"/>
                </a:lnTo>
                <a:lnTo>
                  <a:pt x="190500" y="330200"/>
                </a:lnTo>
                <a:lnTo>
                  <a:pt x="232833" y="410633"/>
                </a:lnTo>
                <a:lnTo>
                  <a:pt x="313267" y="410633"/>
                </a:lnTo>
                <a:cubicBezTo>
                  <a:pt x="325967" y="407811"/>
                  <a:pt x="338610" y="404718"/>
                  <a:pt x="351367" y="402167"/>
                </a:cubicBezTo>
                <a:cubicBezTo>
                  <a:pt x="359784" y="400484"/>
                  <a:pt x="368878" y="401314"/>
                  <a:pt x="376767" y="397933"/>
                </a:cubicBezTo>
                <a:cubicBezTo>
                  <a:pt x="379667" y="396690"/>
                  <a:pt x="379589" y="392289"/>
                  <a:pt x="381000" y="389467"/>
                </a:cubicBezTo>
                <a:lnTo>
                  <a:pt x="397933" y="389467"/>
                </a:lnTo>
                <a:lnTo>
                  <a:pt x="469900" y="368300"/>
                </a:lnTo>
                <a:lnTo>
                  <a:pt x="469900" y="334433"/>
                </a:lnTo>
                <a:lnTo>
                  <a:pt x="461433" y="296333"/>
                </a:lnTo>
                <a:lnTo>
                  <a:pt x="410633" y="270933"/>
                </a:lnTo>
                <a:lnTo>
                  <a:pt x="338667" y="211667"/>
                </a:lnTo>
                <a:lnTo>
                  <a:pt x="364067" y="169333"/>
                </a:lnTo>
                <a:lnTo>
                  <a:pt x="389467" y="101600"/>
                </a:lnTo>
                <a:lnTo>
                  <a:pt x="389467" y="46567"/>
                </a:lnTo>
                <a:lnTo>
                  <a:pt x="296333" y="21167"/>
                </a:lnTo>
                <a:lnTo>
                  <a:pt x="249767" y="0"/>
                </a:lnTo>
                <a:lnTo>
                  <a:pt x="165100" y="29633"/>
                </a:lnTo>
                <a:close/>
              </a:path>
            </a:pathLst>
          </a:custGeom>
          <a:noFill/>
          <a:ln>
            <a:solidFill>
              <a:srgbClr val="E311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A023688F-89F5-4E0F-ACDD-C2BC361E4352}"/>
              </a:ext>
            </a:extLst>
          </p:cNvPr>
          <p:cNvSpPr/>
          <p:nvPr/>
        </p:nvSpPr>
        <p:spPr>
          <a:xfrm>
            <a:off x="7488099" y="1151404"/>
            <a:ext cx="469900" cy="410633"/>
          </a:xfrm>
          <a:custGeom>
            <a:avLst/>
            <a:gdLst>
              <a:gd name="connsiteX0" fmla="*/ 165100 w 469900"/>
              <a:gd name="connsiteY0" fmla="*/ 29633 h 410633"/>
              <a:gd name="connsiteX1" fmla="*/ 80433 w 469900"/>
              <a:gd name="connsiteY1" fmla="*/ 131233 h 410633"/>
              <a:gd name="connsiteX2" fmla="*/ 0 w 469900"/>
              <a:gd name="connsiteY2" fmla="*/ 228600 h 410633"/>
              <a:gd name="connsiteX3" fmla="*/ 127000 w 469900"/>
              <a:gd name="connsiteY3" fmla="*/ 304800 h 410633"/>
              <a:gd name="connsiteX4" fmla="*/ 190500 w 469900"/>
              <a:gd name="connsiteY4" fmla="*/ 330200 h 410633"/>
              <a:gd name="connsiteX5" fmla="*/ 232833 w 469900"/>
              <a:gd name="connsiteY5" fmla="*/ 410633 h 410633"/>
              <a:gd name="connsiteX6" fmla="*/ 313267 w 469900"/>
              <a:gd name="connsiteY6" fmla="*/ 410633 h 410633"/>
              <a:gd name="connsiteX7" fmla="*/ 351367 w 469900"/>
              <a:gd name="connsiteY7" fmla="*/ 402167 h 410633"/>
              <a:gd name="connsiteX8" fmla="*/ 376767 w 469900"/>
              <a:gd name="connsiteY8" fmla="*/ 397933 h 410633"/>
              <a:gd name="connsiteX9" fmla="*/ 381000 w 469900"/>
              <a:gd name="connsiteY9" fmla="*/ 389467 h 410633"/>
              <a:gd name="connsiteX10" fmla="*/ 397933 w 469900"/>
              <a:gd name="connsiteY10" fmla="*/ 389467 h 410633"/>
              <a:gd name="connsiteX11" fmla="*/ 469900 w 469900"/>
              <a:gd name="connsiteY11" fmla="*/ 368300 h 410633"/>
              <a:gd name="connsiteX12" fmla="*/ 469900 w 469900"/>
              <a:gd name="connsiteY12" fmla="*/ 334433 h 410633"/>
              <a:gd name="connsiteX13" fmla="*/ 461433 w 469900"/>
              <a:gd name="connsiteY13" fmla="*/ 296333 h 410633"/>
              <a:gd name="connsiteX14" fmla="*/ 410633 w 469900"/>
              <a:gd name="connsiteY14" fmla="*/ 270933 h 410633"/>
              <a:gd name="connsiteX15" fmla="*/ 338667 w 469900"/>
              <a:gd name="connsiteY15" fmla="*/ 211667 h 410633"/>
              <a:gd name="connsiteX16" fmla="*/ 364067 w 469900"/>
              <a:gd name="connsiteY16" fmla="*/ 169333 h 410633"/>
              <a:gd name="connsiteX17" fmla="*/ 389467 w 469900"/>
              <a:gd name="connsiteY17" fmla="*/ 101600 h 410633"/>
              <a:gd name="connsiteX18" fmla="*/ 389467 w 469900"/>
              <a:gd name="connsiteY18" fmla="*/ 46567 h 410633"/>
              <a:gd name="connsiteX19" fmla="*/ 296333 w 469900"/>
              <a:gd name="connsiteY19" fmla="*/ 21167 h 410633"/>
              <a:gd name="connsiteX20" fmla="*/ 249767 w 469900"/>
              <a:gd name="connsiteY20" fmla="*/ 0 h 410633"/>
              <a:gd name="connsiteX21" fmla="*/ 165100 w 469900"/>
              <a:gd name="connsiteY21" fmla="*/ 29633 h 41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900" h="410633">
                <a:moveTo>
                  <a:pt x="165100" y="29633"/>
                </a:moveTo>
                <a:lnTo>
                  <a:pt x="80433" y="131233"/>
                </a:lnTo>
                <a:lnTo>
                  <a:pt x="0" y="228600"/>
                </a:lnTo>
                <a:lnTo>
                  <a:pt x="127000" y="304800"/>
                </a:lnTo>
                <a:lnTo>
                  <a:pt x="190500" y="330200"/>
                </a:lnTo>
                <a:lnTo>
                  <a:pt x="232833" y="410633"/>
                </a:lnTo>
                <a:lnTo>
                  <a:pt x="313267" y="410633"/>
                </a:lnTo>
                <a:cubicBezTo>
                  <a:pt x="325967" y="407811"/>
                  <a:pt x="338610" y="404718"/>
                  <a:pt x="351367" y="402167"/>
                </a:cubicBezTo>
                <a:cubicBezTo>
                  <a:pt x="359784" y="400484"/>
                  <a:pt x="368878" y="401314"/>
                  <a:pt x="376767" y="397933"/>
                </a:cubicBezTo>
                <a:cubicBezTo>
                  <a:pt x="379667" y="396690"/>
                  <a:pt x="379589" y="392289"/>
                  <a:pt x="381000" y="389467"/>
                </a:cubicBezTo>
                <a:lnTo>
                  <a:pt x="397933" y="389467"/>
                </a:lnTo>
                <a:lnTo>
                  <a:pt x="469900" y="368300"/>
                </a:lnTo>
                <a:lnTo>
                  <a:pt x="469900" y="334433"/>
                </a:lnTo>
                <a:lnTo>
                  <a:pt x="461433" y="296333"/>
                </a:lnTo>
                <a:lnTo>
                  <a:pt x="410633" y="270933"/>
                </a:lnTo>
                <a:lnTo>
                  <a:pt x="338667" y="211667"/>
                </a:lnTo>
                <a:lnTo>
                  <a:pt x="364067" y="169333"/>
                </a:lnTo>
                <a:lnTo>
                  <a:pt x="389467" y="101600"/>
                </a:lnTo>
                <a:lnTo>
                  <a:pt x="389467" y="46567"/>
                </a:lnTo>
                <a:lnTo>
                  <a:pt x="296333" y="21167"/>
                </a:lnTo>
                <a:lnTo>
                  <a:pt x="249767" y="0"/>
                </a:lnTo>
                <a:lnTo>
                  <a:pt x="165100" y="29633"/>
                </a:lnTo>
                <a:close/>
              </a:path>
            </a:pathLst>
          </a:custGeom>
          <a:noFill/>
          <a:ln>
            <a:solidFill>
              <a:srgbClr val="E311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D72B6140-3DDE-4A36-BB14-05857CBE8252}"/>
              </a:ext>
            </a:extLst>
          </p:cNvPr>
          <p:cNvSpPr/>
          <p:nvPr/>
        </p:nvSpPr>
        <p:spPr>
          <a:xfrm>
            <a:off x="7488099" y="3877225"/>
            <a:ext cx="469900" cy="410633"/>
          </a:xfrm>
          <a:custGeom>
            <a:avLst/>
            <a:gdLst>
              <a:gd name="connsiteX0" fmla="*/ 165100 w 469900"/>
              <a:gd name="connsiteY0" fmla="*/ 29633 h 410633"/>
              <a:gd name="connsiteX1" fmla="*/ 80433 w 469900"/>
              <a:gd name="connsiteY1" fmla="*/ 131233 h 410633"/>
              <a:gd name="connsiteX2" fmla="*/ 0 w 469900"/>
              <a:gd name="connsiteY2" fmla="*/ 228600 h 410633"/>
              <a:gd name="connsiteX3" fmla="*/ 127000 w 469900"/>
              <a:gd name="connsiteY3" fmla="*/ 304800 h 410633"/>
              <a:gd name="connsiteX4" fmla="*/ 190500 w 469900"/>
              <a:gd name="connsiteY4" fmla="*/ 330200 h 410633"/>
              <a:gd name="connsiteX5" fmla="*/ 232833 w 469900"/>
              <a:gd name="connsiteY5" fmla="*/ 410633 h 410633"/>
              <a:gd name="connsiteX6" fmla="*/ 313267 w 469900"/>
              <a:gd name="connsiteY6" fmla="*/ 410633 h 410633"/>
              <a:gd name="connsiteX7" fmla="*/ 351367 w 469900"/>
              <a:gd name="connsiteY7" fmla="*/ 402167 h 410633"/>
              <a:gd name="connsiteX8" fmla="*/ 376767 w 469900"/>
              <a:gd name="connsiteY8" fmla="*/ 397933 h 410633"/>
              <a:gd name="connsiteX9" fmla="*/ 381000 w 469900"/>
              <a:gd name="connsiteY9" fmla="*/ 389467 h 410633"/>
              <a:gd name="connsiteX10" fmla="*/ 397933 w 469900"/>
              <a:gd name="connsiteY10" fmla="*/ 389467 h 410633"/>
              <a:gd name="connsiteX11" fmla="*/ 469900 w 469900"/>
              <a:gd name="connsiteY11" fmla="*/ 368300 h 410633"/>
              <a:gd name="connsiteX12" fmla="*/ 469900 w 469900"/>
              <a:gd name="connsiteY12" fmla="*/ 334433 h 410633"/>
              <a:gd name="connsiteX13" fmla="*/ 461433 w 469900"/>
              <a:gd name="connsiteY13" fmla="*/ 296333 h 410633"/>
              <a:gd name="connsiteX14" fmla="*/ 410633 w 469900"/>
              <a:gd name="connsiteY14" fmla="*/ 270933 h 410633"/>
              <a:gd name="connsiteX15" fmla="*/ 338667 w 469900"/>
              <a:gd name="connsiteY15" fmla="*/ 211667 h 410633"/>
              <a:gd name="connsiteX16" fmla="*/ 364067 w 469900"/>
              <a:gd name="connsiteY16" fmla="*/ 169333 h 410633"/>
              <a:gd name="connsiteX17" fmla="*/ 389467 w 469900"/>
              <a:gd name="connsiteY17" fmla="*/ 101600 h 410633"/>
              <a:gd name="connsiteX18" fmla="*/ 389467 w 469900"/>
              <a:gd name="connsiteY18" fmla="*/ 46567 h 410633"/>
              <a:gd name="connsiteX19" fmla="*/ 296333 w 469900"/>
              <a:gd name="connsiteY19" fmla="*/ 21167 h 410633"/>
              <a:gd name="connsiteX20" fmla="*/ 249767 w 469900"/>
              <a:gd name="connsiteY20" fmla="*/ 0 h 410633"/>
              <a:gd name="connsiteX21" fmla="*/ 165100 w 469900"/>
              <a:gd name="connsiteY21" fmla="*/ 29633 h 41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900" h="410633">
                <a:moveTo>
                  <a:pt x="165100" y="29633"/>
                </a:moveTo>
                <a:lnTo>
                  <a:pt x="80433" y="131233"/>
                </a:lnTo>
                <a:lnTo>
                  <a:pt x="0" y="228600"/>
                </a:lnTo>
                <a:lnTo>
                  <a:pt x="127000" y="304800"/>
                </a:lnTo>
                <a:lnTo>
                  <a:pt x="190500" y="330200"/>
                </a:lnTo>
                <a:lnTo>
                  <a:pt x="232833" y="410633"/>
                </a:lnTo>
                <a:lnTo>
                  <a:pt x="313267" y="410633"/>
                </a:lnTo>
                <a:cubicBezTo>
                  <a:pt x="325967" y="407811"/>
                  <a:pt x="338610" y="404718"/>
                  <a:pt x="351367" y="402167"/>
                </a:cubicBezTo>
                <a:cubicBezTo>
                  <a:pt x="359784" y="400484"/>
                  <a:pt x="368878" y="401314"/>
                  <a:pt x="376767" y="397933"/>
                </a:cubicBezTo>
                <a:cubicBezTo>
                  <a:pt x="379667" y="396690"/>
                  <a:pt x="379589" y="392289"/>
                  <a:pt x="381000" y="389467"/>
                </a:cubicBezTo>
                <a:lnTo>
                  <a:pt x="397933" y="389467"/>
                </a:lnTo>
                <a:lnTo>
                  <a:pt x="469900" y="368300"/>
                </a:lnTo>
                <a:lnTo>
                  <a:pt x="469900" y="334433"/>
                </a:lnTo>
                <a:lnTo>
                  <a:pt x="461433" y="296333"/>
                </a:lnTo>
                <a:lnTo>
                  <a:pt x="410633" y="270933"/>
                </a:lnTo>
                <a:lnTo>
                  <a:pt x="338667" y="211667"/>
                </a:lnTo>
                <a:lnTo>
                  <a:pt x="364067" y="169333"/>
                </a:lnTo>
                <a:lnTo>
                  <a:pt x="389467" y="101600"/>
                </a:lnTo>
                <a:lnTo>
                  <a:pt x="389467" y="46567"/>
                </a:lnTo>
                <a:lnTo>
                  <a:pt x="296333" y="21167"/>
                </a:lnTo>
                <a:lnTo>
                  <a:pt x="249767" y="0"/>
                </a:lnTo>
                <a:lnTo>
                  <a:pt x="165100" y="29633"/>
                </a:lnTo>
                <a:close/>
              </a:path>
            </a:pathLst>
          </a:custGeom>
          <a:noFill/>
          <a:ln>
            <a:solidFill>
              <a:srgbClr val="E311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5C05D74E-39D8-4FE5-8AC2-4CF30F5F798C}"/>
              </a:ext>
            </a:extLst>
          </p:cNvPr>
          <p:cNvSpPr/>
          <p:nvPr/>
        </p:nvSpPr>
        <p:spPr>
          <a:xfrm>
            <a:off x="4668700" y="3910551"/>
            <a:ext cx="469900" cy="410633"/>
          </a:xfrm>
          <a:custGeom>
            <a:avLst/>
            <a:gdLst>
              <a:gd name="connsiteX0" fmla="*/ 165100 w 469900"/>
              <a:gd name="connsiteY0" fmla="*/ 29633 h 410633"/>
              <a:gd name="connsiteX1" fmla="*/ 80433 w 469900"/>
              <a:gd name="connsiteY1" fmla="*/ 131233 h 410633"/>
              <a:gd name="connsiteX2" fmla="*/ 0 w 469900"/>
              <a:gd name="connsiteY2" fmla="*/ 228600 h 410633"/>
              <a:gd name="connsiteX3" fmla="*/ 127000 w 469900"/>
              <a:gd name="connsiteY3" fmla="*/ 304800 h 410633"/>
              <a:gd name="connsiteX4" fmla="*/ 190500 w 469900"/>
              <a:gd name="connsiteY4" fmla="*/ 330200 h 410633"/>
              <a:gd name="connsiteX5" fmla="*/ 232833 w 469900"/>
              <a:gd name="connsiteY5" fmla="*/ 410633 h 410633"/>
              <a:gd name="connsiteX6" fmla="*/ 313267 w 469900"/>
              <a:gd name="connsiteY6" fmla="*/ 410633 h 410633"/>
              <a:gd name="connsiteX7" fmla="*/ 351367 w 469900"/>
              <a:gd name="connsiteY7" fmla="*/ 402167 h 410633"/>
              <a:gd name="connsiteX8" fmla="*/ 376767 w 469900"/>
              <a:gd name="connsiteY8" fmla="*/ 397933 h 410633"/>
              <a:gd name="connsiteX9" fmla="*/ 381000 w 469900"/>
              <a:gd name="connsiteY9" fmla="*/ 389467 h 410633"/>
              <a:gd name="connsiteX10" fmla="*/ 397933 w 469900"/>
              <a:gd name="connsiteY10" fmla="*/ 389467 h 410633"/>
              <a:gd name="connsiteX11" fmla="*/ 469900 w 469900"/>
              <a:gd name="connsiteY11" fmla="*/ 368300 h 410633"/>
              <a:gd name="connsiteX12" fmla="*/ 469900 w 469900"/>
              <a:gd name="connsiteY12" fmla="*/ 334433 h 410633"/>
              <a:gd name="connsiteX13" fmla="*/ 461433 w 469900"/>
              <a:gd name="connsiteY13" fmla="*/ 296333 h 410633"/>
              <a:gd name="connsiteX14" fmla="*/ 410633 w 469900"/>
              <a:gd name="connsiteY14" fmla="*/ 270933 h 410633"/>
              <a:gd name="connsiteX15" fmla="*/ 338667 w 469900"/>
              <a:gd name="connsiteY15" fmla="*/ 211667 h 410633"/>
              <a:gd name="connsiteX16" fmla="*/ 364067 w 469900"/>
              <a:gd name="connsiteY16" fmla="*/ 169333 h 410633"/>
              <a:gd name="connsiteX17" fmla="*/ 389467 w 469900"/>
              <a:gd name="connsiteY17" fmla="*/ 101600 h 410633"/>
              <a:gd name="connsiteX18" fmla="*/ 389467 w 469900"/>
              <a:gd name="connsiteY18" fmla="*/ 46567 h 410633"/>
              <a:gd name="connsiteX19" fmla="*/ 296333 w 469900"/>
              <a:gd name="connsiteY19" fmla="*/ 21167 h 410633"/>
              <a:gd name="connsiteX20" fmla="*/ 249767 w 469900"/>
              <a:gd name="connsiteY20" fmla="*/ 0 h 410633"/>
              <a:gd name="connsiteX21" fmla="*/ 165100 w 469900"/>
              <a:gd name="connsiteY21" fmla="*/ 29633 h 41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9900" h="410633">
                <a:moveTo>
                  <a:pt x="165100" y="29633"/>
                </a:moveTo>
                <a:lnTo>
                  <a:pt x="80433" y="131233"/>
                </a:lnTo>
                <a:lnTo>
                  <a:pt x="0" y="228600"/>
                </a:lnTo>
                <a:lnTo>
                  <a:pt x="127000" y="304800"/>
                </a:lnTo>
                <a:lnTo>
                  <a:pt x="190500" y="330200"/>
                </a:lnTo>
                <a:lnTo>
                  <a:pt x="232833" y="410633"/>
                </a:lnTo>
                <a:lnTo>
                  <a:pt x="313267" y="410633"/>
                </a:lnTo>
                <a:cubicBezTo>
                  <a:pt x="325967" y="407811"/>
                  <a:pt x="338610" y="404718"/>
                  <a:pt x="351367" y="402167"/>
                </a:cubicBezTo>
                <a:cubicBezTo>
                  <a:pt x="359784" y="400484"/>
                  <a:pt x="368878" y="401314"/>
                  <a:pt x="376767" y="397933"/>
                </a:cubicBezTo>
                <a:cubicBezTo>
                  <a:pt x="379667" y="396690"/>
                  <a:pt x="379589" y="392289"/>
                  <a:pt x="381000" y="389467"/>
                </a:cubicBezTo>
                <a:lnTo>
                  <a:pt x="397933" y="389467"/>
                </a:lnTo>
                <a:lnTo>
                  <a:pt x="469900" y="368300"/>
                </a:lnTo>
                <a:lnTo>
                  <a:pt x="469900" y="334433"/>
                </a:lnTo>
                <a:lnTo>
                  <a:pt x="461433" y="296333"/>
                </a:lnTo>
                <a:lnTo>
                  <a:pt x="410633" y="270933"/>
                </a:lnTo>
                <a:lnTo>
                  <a:pt x="338667" y="211667"/>
                </a:lnTo>
                <a:lnTo>
                  <a:pt x="364067" y="169333"/>
                </a:lnTo>
                <a:lnTo>
                  <a:pt x="389467" y="101600"/>
                </a:lnTo>
                <a:lnTo>
                  <a:pt x="389467" y="46567"/>
                </a:lnTo>
                <a:lnTo>
                  <a:pt x="296333" y="21167"/>
                </a:lnTo>
                <a:lnTo>
                  <a:pt x="249767" y="0"/>
                </a:lnTo>
                <a:lnTo>
                  <a:pt x="165100" y="29633"/>
                </a:lnTo>
                <a:close/>
              </a:path>
            </a:pathLst>
          </a:custGeom>
          <a:noFill/>
          <a:ln>
            <a:solidFill>
              <a:srgbClr val="E311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2DC9B986-11B3-424D-B02C-A7CC281F1ECB}"/>
              </a:ext>
            </a:extLst>
          </p:cNvPr>
          <p:cNvSpPr txBox="1"/>
          <p:nvPr/>
        </p:nvSpPr>
        <p:spPr>
          <a:xfrm>
            <a:off x="3881281" y="2730642"/>
            <a:ext cx="1045029" cy="369332"/>
          </a:xfrm>
          <a:prstGeom prst="rect">
            <a:avLst/>
          </a:prstGeom>
          <a:noFill/>
        </p:spPr>
        <p:txBody>
          <a:bodyPr wrap="square" rtlCol="0">
            <a:spAutoFit/>
          </a:bodyPr>
          <a:lstStyle/>
          <a:p>
            <a:r>
              <a:rPr lang="en-US" altLang="zh-CN" dirty="0"/>
              <a:t>T cell</a:t>
            </a:r>
            <a:endParaRPr lang="zh-CN" altLang="en-US" dirty="0"/>
          </a:p>
        </p:txBody>
      </p:sp>
      <p:sp>
        <p:nvSpPr>
          <p:cNvPr id="7" name="任意多边形: 形状 6">
            <a:extLst>
              <a:ext uri="{FF2B5EF4-FFF2-40B4-BE49-F238E27FC236}">
                <a16:creationId xmlns:a16="http://schemas.microsoft.com/office/drawing/2014/main" id="{79BB7832-B17C-4571-92F3-0C0E2C642896}"/>
              </a:ext>
            </a:extLst>
          </p:cNvPr>
          <p:cNvSpPr/>
          <p:nvPr/>
        </p:nvSpPr>
        <p:spPr>
          <a:xfrm>
            <a:off x="4648200" y="1528233"/>
            <a:ext cx="304800" cy="402167"/>
          </a:xfrm>
          <a:custGeom>
            <a:avLst/>
            <a:gdLst>
              <a:gd name="connsiteX0" fmla="*/ 59267 w 304800"/>
              <a:gd name="connsiteY0" fmla="*/ 46567 h 402167"/>
              <a:gd name="connsiteX1" fmla="*/ 12700 w 304800"/>
              <a:gd name="connsiteY1" fmla="*/ 135467 h 402167"/>
              <a:gd name="connsiteX2" fmla="*/ 0 w 304800"/>
              <a:gd name="connsiteY2" fmla="*/ 237067 h 402167"/>
              <a:gd name="connsiteX3" fmla="*/ 55033 w 304800"/>
              <a:gd name="connsiteY3" fmla="*/ 385234 h 402167"/>
              <a:gd name="connsiteX4" fmla="*/ 160867 w 304800"/>
              <a:gd name="connsiteY4" fmla="*/ 402167 h 402167"/>
              <a:gd name="connsiteX5" fmla="*/ 254000 w 304800"/>
              <a:gd name="connsiteY5" fmla="*/ 287867 h 402167"/>
              <a:gd name="connsiteX6" fmla="*/ 304800 w 304800"/>
              <a:gd name="connsiteY6" fmla="*/ 156634 h 402167"/>
              <a:gd name="connsiteX7" fmla="*/ 266700 w 304800"/>
              <a:gd name="connsiteY7" fmla="*/ 63500 h 402167"/>
              <a:gd name="connsiteX8" fmla="*/ 143933 w 304800"/>
              <a:gd name="connsiteY8" fmla="*/ 0 h 402167"/>
              <a:gd name="connsiteX9" fmla="*/ 59267 w 304800"/>
              <a:gd name="connsiteY9" fmla="*/ 46567 h 40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402167">
                <a:moveTo>
                  <a:pt x="59267" y="46567"/>
                </a:moveTo>
                <a:lnTo>
                  <a:pt x="12700" y="135467"/>
                </a:lnTo>
                <a:lnTo>
                  <a:pt x="0" y="237067"/>
                </a:lnTo>
                <a:lnTo>
                  <a:pt x="55033" y="385234"/>
                </a:lnTo>
                <a:lnTo>
                  <a:pt x="160867" y="402167"/>
                </a:lnTo>
                <a:lnTo>
                  <a:pt x="254000" y="287867"/>
                </a:lnTo>
                <a:lnTo>
                  <a:pt x="304800" y="156634"/>
                </a:lnTo>
                <a:lnTo>
                  <a:pt x="266700" y="63500"/>
                </a:lnTo>
                <a:lnTo>
                  <a:pt x="143933" y="0"/>
                </a:lnTo>
                <a:lnTo>
                  <a:pt x="59267" y="46567"/>
                </a:lnTo>
                <a:close/>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CFA7FCCF-459E-4897-8E3D-E0EBD87886CE}"/>
              </a:ext>
            </a:extLst>
          </p:cNvPr>
          <p:cNvSpPr/>
          <p:nvPr/>
        </p:nvSpPr>
        <p:spPr>
          <a:xfrm>
            <a:off x="7475702" y="1499123"/>
            <a:ext cx="304800" cy="402167"/>
          </a:xfrm>
          <a:custGeom>
            <a:avLst/>
            <a:gdLst>
              <a:gd name="connsiteX0" fmla="*/ 59267 w 304800"/>
              <a:gd name="connsiteY0" fmla="*/ 46567 h 402167"/>
              <a:gd name="connsiteX1" fmla="*/ 12700 w 304800"/>
              <a:gd name="connsiteY1" fmla="*/ 135467 h 402167"/>
              <a:gd name="connsiteX2" fmla="*/ 0 w 304800"/>
              <a:gd name="connsiteY2" fmla="*/ 237067 h 402167"/>
              <a:gd name="connsiteX3" fmla="*/ 55033 w 304800"/>
              <a:gd name="connsiteY3" fmla="*/ 385234 h 402167"/>
              <a:gd name="connsiteX4" fmla="*/ 160867 w 304800"/>
              <a:gd name="connsiteY4" fmla="*/ 402167 h 402167"/>
              <a:gd name="connsiteX5" fmla="*/ 254000 w 304800"/>
              <a:gd name="connsiteY5" fmla="*/ 287867 h 402167"/>
              <a:gd name="connsiteX6" fmla="*/ 304800 w 304800"/>
              <a:gd name="connsiteY6" fmla="*/ 156634 h 402167"/>
              <a:gd name="connsiteX7" fmla="*/ 266700 w 304800"/>
              <a:gd name="connsiteY7" fmla="*/ 63500 h 402167"/>
              <a:gd name="connsiteX8" fmla="*/ 143933 w 304800"/>
              <a:gd name="connsiteY8" fmla="*/ 0 h 402167"/>
              <a:gd name="connsiteX9" fmla="*/ 59267 w 304800"/>
              <a:gd name="connsiteY9" fmla="*/ 46567 h 40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402167">
                <a:moveTo>
                  <a:pt x="59267" y="46567"/>
                </a:moveTo>
                <a:lnTo>
                  <a:pt x="12700" y="135467"/>
                </a:lnTo>
                <a:lnTo>
                  <a:pt x="0" y="237067"/>
                </a:lnTo>
                <a:lnTo>
                  <a:pt x="55033" y="385234"/>
                </a:lnTo>
                <a:lnTo>
                  <a:pt x="160867" y="402167"/>
                </a:lnTo>
                <a:lnTo>
                  <a:pt x="254000" y="287867"/>
                </a:lnTo>
                <a:lnTo>
                  <a:pt x="304800" y="156634"/>
                </a:lnTo>
                <a:lnTo>
                  <a:pt x="266700" y="63500"/>
                </a:lnTo>
                <a:lnTo>
                  <a:pt x="143933" y="0"/>
                </a:lnTo>
                <a:lnTo>
                  <a:pt x="59267" y="46567"/>
                </a:lnTo>
                <a:close/>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F8CC5C68-8D82-48C8-A0B8-6C63D54912B4}"/>
              </a:ext>
            </a:extLst>
          </p:cNvPr>
          <p:cNvSpPr/>
          <p:nvPr/>
        </p:nvSpPr>
        <p:spPr>
          <a:xfrm>
            <a:off x="4648200" y="4271338"/>
            <a:ext cx="304800" cy="402167"/>
          </a:xfrm>
          <a:custGeom>
            <a:avLst/>
            <a:gdLst>
              <a:gd name="connsiteX0" fmla="*/ 59267 w 304800"/>
              <a:gd name="connsiteY0" fmla="*/ 46567 h 402167"/>
              <a:gd name="connsiteX1" fmla="*/ 12700 w 304800"/>
              <a:gd name="connsiteY1" fmla="*/ 135467 h 402167"/>
              <a:gd name="connsiteX2" fmla="*/ 0 w 304800"/>
              <a:gd name="connsiteY2" fmla="*/ 237067 h 402167"/>
              <a:gd name="connsiteX3" fmla="*/ 55033 w 304800"/>
              <a:gd name="connsiteY3" fmla="*/ 385234 h 402167"/>
              <a:gd name="connsiteX4" fmla="*/ 160867 w 304800"/>
              <a:gd name="connsiteY4" fmla="*/ 402167 h 402167"/>
              <a:gd name="connsiteX5" fmla="*/ 254000 w 304800"/>
              <a:gd name="connsiteY5" fmla="*/ 287867 h 402167"/>
              <a:gd name="connsiteX6" fmla="*/ 304800 w 304800"/>
              <a:gd name="connsiteY6" fmla="*/ 156634 h 402167"/>
              <a:gd name="connsiteX7" fmla="*/ 266700 w 304800"/>
              <a:gd name="connsiteY7" fmla="*/ 63500 h 402167"/>
              <a:gd name="connsiteX8" fmla="*/ 143933 w 304800"/>
              <a:gd name="connsiteY8" fmla="*/ 0 h 402167"/>
              <a:gd name="connsiteX9" fmla="*/ 59267 w 304800"/>
              <a:gd name="connsiteY9" fmla="*/ 46567 h 40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402167">
                <a:moveTo>
                  <a:pt x="59267" y="46567"/>
                </a:moveTo>
                <a:lnTo>
                  <a:pt x="12700" y="135467"/>
                </a:lnTo>
                <a:lnTo>
                  <a:pt x="0" y="237067"/>
                </a:lnTo>
                <a:lnTo>
                  <a:pt x="55033" y="385234"/>
                </a:lnTo>
                <a:lnTo>
                  <a:pt x="160867" y="402167"/>
                </a:lnTo>
                <a:lnTo>
                  <a:pt x="254000" y="287867"/>
                </a:lnTo>
                <a:lnTo>
                  <a:pt x="304800" y="156634"/>
                </a:lnTo>
                <a:lnTo>
                  <a:pt x="266700" y="63500"/>
                </a:lnTo>
                <a:lnTo>
                  <a:pt x="143933" y="0"/>
                </a:lnTo>
                <a:lnTo>
                  <a:pt x="59267" y="46567"/>
                </a:lnTo>
                <a:close/>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B53E5AFE-ED86-40C4-8FCF-3BA0BDBAD39E}"/>
              </a:ext>
            </a:extLst>
          </p:cNvPr>
          <p:cNvSpPr/>
          <p:nvPr/>
        </p:nvSpPr>
        <p:spPr>
          <a:xfrm>
            <a:off x="7488099" y="4213370"/>
            <a:ext cx="304800" cy="402167"/>
          </a:xfrm>
          <a:custGeom>
            <a:avLst/>
            <a:gdLst>
              <a:gd name="connsiteX0" fmla="*/ 59267 w 304800"/>
              <a:gd name="connsiteY0" fmla="*/ 46567 h 402167"/>
              <a:gd name="connsiteX1" fmla="*/ 12700 w 304800"/>
              <a:gd name="connsiteY1" fmla="*/ 135467 h 402167"/>
              <a:gd name="connsiteX2" fmla="*/ 0 w 304800"/>
              <a:gd name="connsiteY2" fmla="*/ 237067 h 402167"/>
              <a:gd name="connsiteX3" fmla="*/ 55033 w 304800"/>
              <a:gd name="connsiteY3" fmla="*/ 385234 h 402167"/>
              <a:gd name="connsiteX4" fmla="*/ 160867 w 304800"/>
              <a:gd name="connsiteY4" fmla="*/ 402167 h 402167"/>
              <a:gd name="connsiteX5" fmla="*/ 254000 w 304800"/>
              <a:gd name="connsiteY5" fmla="*/ 287867 h 402167"/>
              <a:gd name="connsiteX6" fmla="*/ 304800 w 304800"/>
              <a:gd name="connsiteY6" fmla="*/ 156634 h 402167"/>
              <a:gd name="connsiteX7" fmla="*/ 266700 w 304800"/>
              <a:gd name="connsiteY7" fmla="*/ 63500 h 402167"/>
              <a:gd name="connsiteX8" fmla="*/ 143933 w 304800"/>
              <a:gd name="connsiteY8" fmla="*/ 0 h 402167"/>
              <a:gd name="connsiteX9" fmla="*/ 59267 w 304800"/>
              <a:gd name="connsiteY9" fmla="*/ 46567 h 40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402167">
                <a:moveTo>
                  <a:pt x="59267" y="46567"/>
                </a:moveTo>
                <a:lnTo>
                  <a:pt x="12700" y="135467"/>
                </a:lnTo>
                <a:lnTo>
                  <a:pt x="0" y="237067"/>
                </a:lnTo>
                <a:lnTo>
                  <a:pt x="55033" y="385234"/>
                </a:lnTo>
                <a:lnTo>
                  <a:pt x="160867" y="402167"/>
                </a:lnTo>
                <a:lnTo>
                  <a:pt x="254000" y="287867"/>
                </a:lnTo>
                <a:lnTo>
                  <a:pt x="304800" y="156634"/>
                </a:lnTo>
                <a:lnTo>
                  <a:pt x="266700" y="63500"/>
                </a:lnTo>
                <a:lnTo>
                  <a:pt x="143933" y="0"/>
                </a:lnTo>
                <a:lnTo>
                  <a:pt x="59267" y="46567"/>
                </a:lnTo>
                <a:close/>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4742978B-09B9-41E8-B7BD-B51F642BD647}"/>
              </a:ext>
            </a:extLst>
          </p:cNvPr>
          <p:cNvSpPr txBox="1"/>
          <p:nvPr/>
        </p:nvSpPr>
        <p:spPr>
          <a:xfrm>
            <a:off x="4198623" y="1364592"/>
            <a:ext cx="1045029" cy="369332"/>
          </a:xfrm>
          <a:prstGeom prst="rect">
            <a:avLst/>
          </a:prstGeom>
          <a:noFill/>
        </p:spPr>
        <p:txBody>
          <a:bodyPr wrap="square" rtlCol="0">
            <a:spAutoFit/>
          </a:bodyPr>
          <a:lstStyle/>
          <a:p>
            <a:r>
              <a:rPr lang="en-US" altLang="zh-CN" dirty="0"/>
              <a:t>TLB</a:t>
            </a:r>
            <a:endParaRPr lang="zh-CN" altLang="en-US" dirty="0"/>
          </a:p>
        </p:txBody>
      </p:sp>
    </p:spTree>
    <p:extLst>
      <p:ext uri="{BB962C8B-B14F-4D97-AF65-F5344CB8AC3E}">
        <p14:creationId xmlns:p14="http://schemas.microsoft.com/office/powerpoint/2010/main" val="25531928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Transcriptional regulatory network——chromatin accessibility</a:t>
            </a:r>
          </a:p>
        </p:txBody>
      </p:sp>
      <p:grpSp>
        <p:nvGrpSpPr>
          <p:cNvPr id="2" name="组合 1">
            <a:extLst>
              <a:ext uri="{FF2B5EF4-FFF2-40B4-BE49-F238E27FC236}">
                <a16:creationId xmlns:a16="http://schemas.microsoft.com/office/drawing/2014/main" id="{7E68B4EA-2E54-453E-BE6A-E2C45CE16DD5}"/>
              </a:ext>
            </a:extLst>
          </p:cNvPr>
          <p:cNvGrpSpPr/>
          <p:nvPr/>
        </p:nvGrpSpPr>
        <p:grpSpPr>
          <a:xfrm>
            <a:off x="699323" y="1321372"/>
            <a:ext cx="5810855" cy="2466234"/>
            <a:chOff x="708478" y="651014"/>
            <a:chExt cx="6613979" cy="2807095"/>
          </a:xfrm>
        </p:grpSpPr>
        <p:pic>
          <p:nvPicPr>
            <p:cNvPr id="7" name="图片 6">
              <a:extLst>
                <a:ext uri="{FF2B5EF4-FFF2-40B4-BE49-F238E27FC236}">
                  <a16:creationId xmlns:a16="http://schemas.microsoft.com/office/drawing/2014/main" id="{69752CCD-0E8F-4D7E-8D25-6BE07B3AB8ED}"/>
                </a:ext>
              </a:extLst>
            </p:cNvPr>
            <p:cNvPicPr>
              <a:picLocks noChangeAspect="1"/>
            </p:cNvPicPr>
            <p:nvPr/>
          </p:nvPicPr>
          <p:blipFill>
            <a:blip r:embed="rId3"/>
            <a:stretch>
              <a:fillRect/>
            </a:stretch>
          </p:blipFill>
          <p:spPr>
            <a:xfrm>
              <a:off x="708478" y="651014"/>
              <a:ext cx="6613979" cy="2807095"/>
            </a:xfrm>
            <a:prstGeom prst="rect">
              <a:avLst/>
            </a:prstGeom>
          </p:spPr>
        </p:pic>
        <p:sp>
          <p:nvSpPr>
            <p:cNvPr id="11" name="矩形: 圆角 10">
              <a:extLst>
                <a:ext uri="{FF2B5EF4-FFF2-40B4-BE49-F238E27FC236}">
                  <a16:creationId xmlns:a16="http://schemas.microsoft.com/office/drawing/2014/main" id="{3CB0059C-EF01-42DA-A83D-EFD587403FB8}"/>
                </a:ext>
              </a:extLst>
            </p:cNvPr>
            <p:cNvSpPr/>
            <p:nvPr/>
          </p:nvSpPr>
          <p:spPr>
            <a:xfrm>
              <a:off x="3332480" y="909725"/>
              <a:ext cx="1137920" cy="2457589"/>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81A8CA54-9F3A-4A33-8A5A-6C4D843635F0}"/>
                </a:ext>
              </a:extLst>
            </p:cNvPr>
            <p:cNvSpPr/>
            <p:nvPr/>
          </p:nvSpPr>
          <p:spPr>
            <a:xfrm>
              <a:off x="1461588" y="909725"/>
              <a:ext cx="918755" cy="2457589"/>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FBAE4596-057C-4D79-8C58-E4128AA6D0B5}"/>
              </a:ext>
            </a:extLst>
          </p:cNvPr>
          <p:cNvSpPr txBox="1"/>
          <p:nvPr/>
        </p:nvSpPr>
        <p:spPr>
          <a:xfrm>
            <a:off x="6542045" y="2078620"/>
            <a:ext cx="2481942" cy="369332"/>
          </a:xfrm>
          <a:prstGeom prst="rect">
            <a:avLst/>
          </a:prstGeom>
          <a:noFill/>
        </p:spPr>
        <p:txBody>
          <a:bodyPr wrap="square" rtlCol="0">
            <a:spAutoFit/>
          </a:bodyPr>
          <a:lstStyle/>
          <a:p>
            <a:r>
              <a:rPr lang="en-US" altLang="zh-CN" dirty="0"/>
              <a:t>CD3 gene group </a:t>
            </a:r>
            <a:endParaRPr lang="zh-CN" altLang="en-US" dirty="0"/>
          </a:p>
        </p:txBody>
      </p:sp>
      <p:sp>
        <p:nvSpPr>
          <p:cNvPr id="23" name="文本框 22">
            <a:extLst>
              <a:ext uri="{FF2B5EF4-FFF2-40B4-BE49-F238E27FC236}">
                <a16:creationId xmlns:a16="http://schemas.microsoft.com/office/drawing/2014/main" id="{748C2D54-A967-435A-9BAF-90D21884A790}"/>
              </a:ext>
            </a:extLst>
          </p:cNvPr>
          <p:cNvSpPr txBox="1"/>
          <p:nvPr/>
        </p:nvSpPr>
        <p:spPr>
          <a:xfrm>
            <a:off x="6533851" y="4613013"/>
            <a:ext cx="2481942" cy="369332"/>
          </a:xfrm>
          <a:prstGeom prst="rect">
            <a:avLst/>
          </a:prstGeom>
          <a:noFill/>
        </p:spPr>
        <p:txBody>
          <a:bodyPr wrap="square" rtlCol="0">
            <a:spAutoFit/>
          </a:bodyPr>
          <a:lstStyle/>
          <a:p>
            <a:r>
              <a:rPr lang="en-US" altLang="zh-CN" dirty="0"/>
              <a:t>CD79A</a:t>
            </a:r>
            <a:endParaRPr lang="zh-CN" altLang="en-US" dirty="0"/>
          </a:p>
        </p:txBody>
      </p:sp>
      <p:grpSp>
        <p:nvGrpSpPr>
          <p:cNvPr id="3" name="组合 2">
            <a:extLst>
              <a:ext uri="{FF2B5EF4-FFF2-40B4-BE49-F238E27FC236}">
                <a16:creationId xmlns:a16="http://schemas.microsoft.com/office/drawing/2014/main" id="{DCFF3CE8-DA67-4D6C-A127-B4229E4723DF}"/>
              </a:ext>
            </a:extLst>
          </p:cNvPr>
          <p:cNvGrpSpPr/>
          <p:nvPr/>
        </p:nvGrpSpPr>
        <p:grpSpPr>
          <a:xfrm>
            <a:off x="722995" y="3966883"/>
            <a:ext cx="5810856" cy="2466235"/>
            <a:chOff x="722995" y="3626025"/>
            <a:chExt cx="6613976" cy="2807094"/>
          </a:xfrm>
        </p:grpSpPr>
        <p:pic>
          <p:nvPicPr>
            <p:cNvPr id="17" name="图片 16">
              <a:extLst>
                <a:ext uri="{FF2B5EF4-FFF2-40B4-BE49-F238E27FC236}">
                  <a16:creationId xmlns:a16="http://schemas.microsoft.com/office/drawing/2014/main" id="{09B30AA9-4F76-4601-B22E-11EBE54F8867}"/>
                </a:ext>
              </a:extLst>
            </p:cNvPr>
            <p:cNvPicPr>
              <a:picLocks noChangeAspect="1"/>
            </p:cNvPicPr>
            <p:nvPr/>
          </p:nvPicPr>
          <p:blipFill>
            <a:blip r:embed="rId4"/>
            <a:stretch>
              <a:fillRect/>
            </a:stretch>
          </p:blipFill>
          <p:spPr>
            <a:xfrm>
              <a:off x="722995" y="3626025"/>
              <a:ext cx="6613976" cy="2807094"/>
            </a:xfrm>
            <a:prstGeom prst="rect">
              <a:avLst/>
            </a:prstGeom>
          </p:spPr>
        </p:pic>
        <p:sp>
          <p:nvSpPr>
            <p:cNvPr id="24" name="矩形: 圆角 23">
              <a:extLst>
                <a:ext uri="{FF2B5EF4-FFF2-40B4-BE49-F238E27FC236}">
                  <a16:creationId xmlns:a16="http://schemas.microsoft.com/office/drawing/2014/main" id="{3562FC9B-AEF6-4D87-B668-A163BE408878}"/>
                </a:ext>
              </a:extLst>
            </p:cNvPr>
            <p:cNvSpPr/>
            <p:nvPr/>
          </p:nvSpPr>
          <p:spPr>
            <a:xfrm>
              <a:off x="3434080" y="3875285"/>
              <a:ext cx="1137920" cy="2271515"/>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2F630CD-19FD-411A-B076-AD5F6A7782CF}"/>
              </a:ext>
            </a:extLst>
          </p:cNvPr>
          <p:cNvSpPr txBox="1"/>
          <p:nvPr/>
        </p:nvSpPr>
        <p:spPr>
          <a:xfrm>
            <a:off x="347234" y="672762"/>
            <a:ext cx="6640588" cy="400110"/>
          </a:xfrm>
          <a:prstGeom prst="rect">
            <a:avLst/>
          </a:prstGeom>
          <a:noFill/>
        </p:spPr>
        <p:txBody>
          <a:bodyPr wrap="square" rtlCol="0">
            <a:spAutoFit/>
          </a:bodyPr>
          <a:lstStyle/>
          <a:p>
            <a:r>
              <a:rPr lang="en-US" altLang="zh-CN" sz="2000" dirty="0"/>
              <a:t>Verification the correlation between GeneScore and peak</a:t>
            </a:r>
            <a:endParaRPr lang="zh-CN" altLang="en-US" sz="2000" dirty="0"/>
          </a:p>
        </p:txBody>
      </p:sp>
    </p:spTree>
    <p:extLst>
      <p:ext uri="{BB962C8B-B14F-4D97-AF65-F5344CB8AC3E}">
        <p14:creationId xmlns:p14="http://schemas.microsoft.com/office/powerpoint/2010/main" val="259666318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Surface protein</a:t>
            </a:r>
          </a:p>
        </p:txBody>
      </p:sp>
      <p:sp>
        <p:nvSpPr>
          <p:cNvPr id="3" name="文本框 2">
            <a:extLst>
              <a:ext uri="{FF2B5EF4-FFF2-40B4-BE49-F238E27FC236}">
                <a16:creationId xmlns:a16="http://schemas.microsoft.com/office/drawing/2014/main" id="{845AE1C3-838A-4D2A-A58E-04E23BC3C7CC}"/>
              </a:ext>
            </a:extLst>
          </p:cNvPr>
          <p:cNvSpPr txBox="1"/>
          <p:nvPr/>
        </p:nvSpPr>
        <p:spPr>
          <a:xfrm>
            <a:off x="244301" y="655787"/>
            <a:ext cx="7817197" cy="369332"/>
          </a:xfrm>
          <a:prstGeom prst="rect">
            <a:avLst/>
          </a:prstGeom>
          <a:noFill/>
        </p:spPr>
        <p:txBody>
          <a:bodyPr wrap="square" rtlCol="0">
            <a:spAutoFit/>
          </a:bodyPr>
          <a:lstStyle/>
          <a:p>
            <a:r>
              <a:rPr lang="en-US" altLang="zh-CN" dirty="0"/>
              <a:t>RNA-based clustering</a:t>
            </a:r>
            <a:endParaRPr lang="zh-CN" altLang="en-US" dirty="0"/>
          </a:p>
        </p:txBody>
      </p:sp>
      <p:grpSp>
        <p:nvGrpSpPr>
          <p:cNvPr id="15" name="组合 14">
            <a:extLst>
              <a:ext uri="{FF2B5EF4-FFF2-40B4-BE49-F238E27FC236}">
                <a16:creationId xmlns:a16="http://schemas.microsoft.com/office/drawing/2014/main" id="{00998B4A-B391-4BF8-95BA-3701591E214D}"/>
              </a:ext>
            </a:extLst>
          </p:cNvPr>
          <p:cNvGrpSpPr/>
          <p:nvPr/>
        </p:nvGrpSpPr>
        <p:grpSpPr>
          <a:xfrm>
            <a:off x="706194" y="1114971"/>
            <a:ext cx="2960896" cy="2192715"/>
            <a:chOff x="563608" y="1451104"/>
            <a:chExt cx="2822575" cy="2039217"/>
          </a:xfrm>
        </p:grpSpPr>
        <p:pic>
          <p:nvPicPr>
            <p:cNvPr id="6" name="图片 5">
              <a:extLst>
                <a:ext uri="{FF2B5EF4-FFF2-40B4-BE49-F238E27FC236}">
                  <a16:creationId xmlns:a16="http://schemas.microsoft.com/office/drawing/2014/main" id="{AD4E93F3-50CF-4030-9214-B4139CF4DD9D}"/>
                </a:ext>
              </a:extLst>
            </p:cNvPr>
            <p:cNvPicPr>
              <a:picLocks noChangeAspect="1"/>
            </p:cNvPicPr>
            <p:nvPr/>
          </p:nvPicPr>
          <p:blipFill>
            <a:blip r:embed="rId3"/>
            <a:stretch>
              <a:fillRect/>
            </a:stretch>
          </p:blipFill>
          <p:spPr>
            <a:xfrm>
              <a:off x="563608" y="1451104"/>
              <a:ext cx="2822575" cy="2039217"/>
            </a:xfrm>
            <a:prstGeom prst="rect">
              <a:avLst/>
            </a:prstGeom>
          </p:spPr>
        </p:pic>
        <p:cxnSp>
          <p:nvCxnSpPr>
            <p:cNvPr id="8" name="直接连接符 7">
              <a:extLst>
                <a:ext uri="{FF2B5EF4-FFF2-40B4-BE49-F238E27FC236}">
                  <a16:creationId xmlns:a16="http://schemas.microsoft.com/office/drawing/2014/main" id="{28E4C550-D625-4A54-8A74-1AD4A3338F6E}"/>
                </a:ext>
              </a:extLst>
            </p:cNvPr>
            <p:cNvCxnSpPr>
              <a:cxnSpLocks/>
            </p:cNvCxnSpPr>
            <p:nvPr/>
          </p:nvCxnSpPr>
          <p:spPr>
            <a:xfrm>
              <a:off x="2052320" y="2296160"/>
              <a:ext cx="0" cy="279400"/>
            </a:xfrm>
            <a:prstGeom prst="line">
              <a:avLst/>
            </a:prstGeom>
            <a:ln w="9525"/>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B37C9103-4FFD-440C-9A5A-EB90E4D9C8A2}"/>
                </a:ext>
              </a:extLst>
            </p:cNvPr>
            <p:cNvSpPr txBox="1"/>
            <p:nvPr/>
          </p:nvSpPr>
          <p:spPr>
            <a:xfrm>
              <a:off x="1844040" y="2524760"/>
              <a:ext cx="742399" cy="230832"/>
            </a:xfrm>
            <a:prstGeom prst="rect">
              <a:avLst/>
            </a:prstGeom>
            <a:noFill/>
          </p:spPr>
          <p:txBody>
            <a:bodyPr wrap="square" rtlCol="0">
              <a:spAutoFit/>
            </a:bodyPr>
            <a:lstStyle/>
            <a:p>
              <a:r>
                <a:rPr lang="en-US" altLang="zh-CN" sz="900" dirty="0"/>
                <a:t>TLB_mem1</a:t>
              </a:r>
              <a:endParaRPr lang="zh-CN" altLang="en-US" sz="900" dirty="0"/>
            </a:p>
          </p:txBody>
        </p:sp>
        <p:cxnSp>
          <p:nvCxnSpPr>
            <p:cNvPr id="14" name="直接连接符 13">
              <a:extLst>
                <a:ext uri="{FF2B5EF4-FFF2-40B4-BE49-F238E27FC236}">
                  <a16:creationId xmlns:a16="http://schemas.microsoft.com/office/drawing/2014/main" id="{DA07C9A5-ED9E-4D72-A66D-8E6E4C0496A9}"/>
                </a:ext>
              </a:extLst>
            </p:cNvPr>
            <p:cNvCxnSpPr>
              <a:cxnSpLocks/>
            </p:cNvCxnSpPr>
            <p:nvPr/>
          </p:nvCxnSpPr>
          <p:spPr>
            <a:xfrm flipH="1">
              <a:off x="2138680" y="1986280"/>
              <a:ext cx="132080" cy="218440"/>
            </a:xfrm>
            <a:prstGeom prst="line">
              <a:avLst/>
            </a:prstGeom>
            <a:ln w="9525"/>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A7CF274B-E332-42D0-9D33-DD15811212DD}"/>
                </a:ext>
              </a:extLst>
            </p:cNvPr>
            <p:cNvSpPr txBox="1"/>
            <p:nvPr/>
          </p:nvSpPr>
          <p:spPr>
            <a:xfrm>
              <a:off x="2203995" y="1806875"/>
              <a:ext cx="742405" cy="230832"/>
            </a:xfrm>
            <a:prstGeom prst="rect">
              <a:avLst/>
            </a:prstGeom>
            <a:noFill/>
          </p:spPr>
          <p:txBody>
            <a:bodyPr wrap="square" rtlCol="0">
              <a:spAutoFit/>
            </a:bodyPr>
            <a:lstStyle/>
            <a:p>
              <a:r>
                <a:rPr lang="en-US" altLang="zh-CN" sz="900" dirty="0"/>
                <a:t>TLB_mem2</a:t>
              </a:r>
              <a:endParaRPr lang="zh-CN" altLang="en-US" sz="900" dirty="0"/>
            </a:p>
          </p:txBody>
        </p:sp>
      </p:grpSp>
      <p:pic>
        <p:nvPicPr>
          <p:cNvPr id="20" name="图片 19">
            <a:extLst>
              <a:ext uri="{FF2B5EF4-FFF2-40B4-BE49-F238E27FC236}">
                <a16:creationId xmlns:a16="http://schemas.microsoft.com/office/drawing/2014/main" id="{C8304143-99E9-4824-BE92-73C53104D9CC}"/>
              </a:ext>
            </a:extLst>
          </p:cNvPr>
          <p:cNvPicPr>
            <a:picLocks noChangeAspect="1"/>
          </p:cNvPicPr>
          <p:nvPr/>
        </p:nvPicPr>
        <p:blipFill rotWithShape="1">
          <a:blip r:embed="rId4"/>
          <a:srcRect b="11184"/>
          <a:stretch/>
        </p:blipFill>
        <p:spPr>
          <a:xfrm>
            <a:off x="4257574" y="1430916"/>
            <a:ext cx="4020935" cy="1876770"/>
          </a:xfrm>
          <a:prstGeom prst="rect">
            <a:avLst/>
          </a:prstGeom>
        </p:spPr>
      </p:pic>
      <p:sp>
        <p:nvSpPr>
          <p:cNvPr id="24" name="文本框 23">
            <a:extLst>
              <a:ext uri="{FF2B5EF4-FFF2-40B4-BE49-F238E27FC236}">
                <a16:creationId xmlns:a16="http://schemas.microsoft.com/office/drawing/2014/main" id="{CA8E3370-DF03-4155-A55F-0757C75A76E5}"/>
              </a:ext>
            </a:extLst>
          </p:cNvPr>
          <p:cNvSpPr txBox="1"/>
          <p:nvPr/>
        </p:nvSpPr>
        <p:spPr>
          <a:xfrm>
            <a:off x="1392237" y="5646870"/>
            <a:ext cx="1932432" cy="307777"/>
          </a:xfrm>
          <a:prstGeom prst="rect">
            <a:avLst/>
          </a:prstGeom>
          <a:noFill/>
        </p:spPr>
        <p:txBody>
          <a:bodyPr wrap="square" rtlCol="0">
            <a:spAutoFit/>
          </a:bodyPr>
          <a:lstStyle/>
          <a:p>
            <a:r>
              <a:rPr lang="en-US" altLang="zh-CN" sz="1400" dirty="0"/>
              <a:t>TLB mem1 markers</a:t>
            </a:r>
            <a:endParaRPr lang="zh-CN" altLang="en-US" sz="1400" dirty="0"/>
          </a:p>
        </p:txBody>
      </p:sp>
      <p:sp>
        <p:nvSpPr>
          <p:cNvPr id="26" name="文本框 25">
            <a:extLst>
              <a:ext uri="{FF2B5EF4-FFF2-40B4-BE49-F238E27FC236}">
                <a16:creationId xmlns:a16="http://schemas.microsoft.com/office/drawing/2014/main" id="{AE8B6B0D-FB67-4474-9726-A008D9305FD1}"/>
              </a:ext>
            </a:extLst>
          </p:cNvPr>
          <p:cNvSpPr txBox="1"/>
          <p:nvPr/>
        </p:nvSpPr>
        <p:spPr>
          <a:xfrm>
            <a:off x="5680780" y="5646871"/>
            <a:ext cx="1932432" cy="307777"/>
          </a:xfrm>
          <a:prstGeom prst="rect">
            <a:avLst/>
          </a:prstGeom>
          <a:noFill/>
        </p:spPr>
        <p:txBody>
          <a:bodyPr wrap="square" rtlCol="0">
            <a:spAutoFit/>
          </a:bodyPr>
          <a:lstStyle/>
          <a:p>
            <a:r>
              <a:rPr lang="en-US" altLang="zh-CN" sz="1400" dirty="0"/>
              <a:t>TLB mem2 markers</a:t>
            </a:r>
            <a:endParaRPr lang="zh-CN" altLang="en-US" sz="1400" dirty="0"/>
          </a:p>
        </p:txBody>
      </p:sp>
      <p:pic>
        <p:nvPicPr>
          <p:cNvPr id="27" name="图片 26">
            <a:extLst>
              <a:ext uri="{FF2B5EF4-FFF2-40B4-BE49-F238E27FC236}">
                <a16:creationId xmlns:a16="http://schemas.microsoft.com/office/drawing/2014/main" id="{465564DC-ED6A-4A26-87DD-1F85F703268A}"/>
              </a:ext>
            </a:extLst>
          </p:cNvPr>
          <p:cNvPicPr>
            <a:picLocks noChangeAspect="1"/>
          </p:cNvPicPr>
          <p:nvPr/>
        </p:nvPicPr>
        <p:blipFill rotWithShape="1">
          <a:blip r:embed="rId5"/>
          <a:srcRect b="11509"/>
          <a:stretch/>
        </p:blipFill>
        <p:spPr>
          <a:xfrm>
            <a:off x="298151" y="3690237"/>
            <a:ext cx="3854748" cy="1792631"/>
          </a:xfrm>
          <a:prstGeom prst="rect">
            <a:avLst/>
          </a:prstGeom>
        </p:spPr>
      </p:pic>
      <p:pic>
        <p:nvPicPr>
          <p:cNvPr id="30" name="图片 29">
            <a:extLst>
              <a:ext uri="{FF2B5EF4-FFF2-40B4-BE49-F238E27FC236}">
                <a16:creationId xmlns:a16="http://schemas.microsoft.com/office/drawing/2014/main" id="{531E8CC9-C1C6-451B-8460-B538126D7464}"/>
              </a:ext>
            </a:extLst>
          </p:cNvPr>
          <p:cNvPicPr>
            <a:picLocks noChangeAspect="1"/>
          </p:cNvPicPr>
          <p:nvPr/>
        </p:nvPicPr>
        <p:blipFill rotWithShape="1">
          <a:blip r:embed="rId6"/>
          <a:srcRect b="8989"/>
          <a:stretch/>
        </p:blipFill>
        <p:spPr>
          <a:xfrm>
            <a:off x="4327275" y="3713484"/>
            <a:ext cx="3990023" cy="1681478"/>
          </a:xfrm>
          <a:prstGeom prst="rect">
            <a:avLst/>
          </a:prstGeom>
        </p:spPr>
      </p:pic>
      <p:sp>
        <p:nvSpPr>
          <p:cNvPr id="18" name="文本框 17">
            <a:extLst>
              <a:ext uri="{FF2B5EF4-FFF2-40B4-BE49-F238E27FC236}">
                <a16:creationId xmlns:a16="http://schemas.microsoft.com/office/drawing/2014/main" id="{5D97905F-D1CB-49DE-9BD7-12628274E925}"/>
              </a:ext>
            </a:extLst>
          </p:cNvPr>
          <p:cNvSpPr txBox="1"/>
          <p:nvPr/>
        </p:nvSpPr>
        <p:spPr>
          <a:xfrm>
            <a:off x="139277" y="6332035"/>
            <a:ext cx="9247433" cy="307777"/>
          </a:xfrm>
          <a:prstGeom prst="rect">
            <a:avLst/>
          </a:prstGeom>
          <a:noFill/>
        </p:spPr>
        <p:txBody>
          <a:bodyPr wrap="square" rtlCol="0">
            <a:spAutoFit/>
          </a:bodyPr>
          <a:lstStyle/>
          <a:p>
            <a:r>
              <a:rPr lang="en-US" altLang="zh-CN" sz="1400" dirty="0"/>
              <a:t>Note: according to the standard protocol, the noise of cite-seq ADT is not removed. CD3 protein should not exist in B cells. </a:t>
            </a:r>
            <a:endParaRPr lang="zh-CN" altLang="en-US" sz="1400" dirty="0"/>
          </a:p>
        </p:txBody>
      </p:sp>
    </p:spTree>
    <p:extLst>
      <p:ext uri="{BB962C8B-B14F-4D97-AF65-F5344CB8AC3E}">
        <p14:creationId xmlns:p14="http://schemas.microsoft.com/office/powerpoint/2010/main" val="31827995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Surface protein</a:t>
            </a:r>
          </a:p>
        </p:txBody>
      </p:sp>
      <p:sp>
        <p:nvSpPr>
          <p:cNvPr id="8" name="文本框 7">
            <a:extLst>
              <a:ext uri="{FF2B5EF4-FFF2-40B4-BE49-F238E27FC236}">
                <a16:creationId xmlns:a16="http://schemas.microsoft.com/office/drawing/2014/main" id="{1C8FE6DF-EFD1-45C4-97BC-C6B86C3C3356}"/>
              </a:ext>
            </a:extLst>
          </p:cNvPr>
          <p:cNvSpPr txBox="1"/>
          <p:nvPr/>
        </p:nvSpPr>
        <p:spPr>
          <a:xfrm>
            <a:off x="244301" y="655787"/>
            <a:ext cx="7817197" cy="369332"/>
          </a:xfrm>
          <a:prstGeom prst="rect">
            <a:avLst/>
          </a:prstGeom>
          <a:noFill/>
        </p:spPr>
        <p:txBody>
          <a:bodyPr wrap="square" rtlCol="0">
            <a:spAutoFit/>
          </a:bodyPr>
          <a:lstStyle/>
          <a:p>
            <a:r>
              <a:rPr lang="en-US" altLang="zh-CN" dirty="0"/>
              <a:t>WNN results are highly consistent with RNA-based results</a:t>
            </a:r>
            <a:endParaRPr lang="zh-CN" altLang="en-US" dirty="0"/>
          </a:p>
        </p:txBody>
      </p:sp>
      <p:sp>
        <p:nvSpPr>
          <p:cNvPr id="11" name="弧形 10">
            <a:extLst>
              <a:ext uri="{FF2B5EF4-FFF2-40B4-BE49-F238E27FC236}">
                <a16:creationId xmlns:a16="http://schemas.microsoft.com/office/drawing/2014/main" id="{3E0CEC4B-242D-4F40-B973-DEAA648E96DC}"/>
              </a:ext>
            </a:extLst>
          </p:cNvPr>
          <p:cNvSpPr/>
          <p:nvPr/>
        </p:nvSpPr>
        <p:spPr>
          <a:xfrm rot="10800000" flipH="1">
            <a:off x="2355097" y="2955800"/>
            <a:ext cx="1664400" cy="1239447"/>
          </a:xfrm>
          <a:prstGeom prst="arc">
            <a:avLst>
              <a:gd name="adj1" fmla="val 18698009"/>
              <a:gd name="adj2" fmla="val 2378306"/>
            </a:avLst>
          </a:prstGeom>
          <a:ln w="127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FEE2E8AC-530D-4DCA-AA5C-F4AB91041CC9}"/>
              </a:ext>
            </a:extLst>
          </p:cNvPr>
          <p:cNvPicPr>
            <a:picLocks noChangeAspect="1"/>
          </p:cNvPicPr>
          <p:nvPr/>
        </p:nvPicPr>
        <p:blipFill rotWithShape="1">
          <a:blip r:embed="rId3"/>
          <a:srcRect l="26292" r="25319"/>
          <a:stretch/>
        </p:blipFill>
        <p:spPr>
          <a:xfrm>
            <a:off x="1927529" y="2329144"/>
            <a:ext cx="2284247" cy="1965715"/>
          </a:xfrm>
          <a:prstGeom prst="rect">
            <a:avLst/>
          </a:prstGeom>
        </p:spPr>
      </p:pic>
      <p:pic>
        <p:nvPicPr>
          <p:cNvPr id="22" name="图片 21">
            <a:extLst>
              <a:ext uri="{FF2B5EF4-FFF2-40B4-BE49-F238E27FC236}">
                <a16:creationId xmlns:a16="http://schemas.microsoft.com/office/drawing/2014/main" id="{8C90540E-C049-4ED9-B8FD-A6EA04411A97}"/>
              </a:ext>
            </a:extLst>
          </p:cNvPr>
          <p:cNvPicPr>
            <a:picLocks noChangeAspect="1"/>
          </p:cNvPicPr>
          <p:nvPr/>
        </p:nvPicPr>
        <p:blipFill rotWithShape="1">
          <a:blip r:embed="rId4"/>
          <a:srcRect l="23849" r="22989"/>
          <a:stretch/>
        </p:blipFill>
        <p:spPr>
          <a:xfrm>
            <a:off x="4730029" y="2368357"/>
            <a:ext cx="2509525" cy="1965715"/>
          </a:xfrm>
          <a:prstGeom prst="rect">
            <a:avLst/>
          </a:prstGeom>
        </p:spPr>
      </p:pic>
      <p:sp>
        <p:nvSpPr>
          <p:cNvPr id="24" name="文本框 23">
            <a:extLst>
              <a:ext uri="{FF2B5EF4-FFF2-40B4-BE49-F238E27FC236}">
                <a16:creationId xmlns:a16="http://schemas.microsoft.com/office/drawing/2014/main" id="{C7BF3580-644E-4C81-9F58-C1E810D22D47}"/>
              </a:ext>
            </a:extLst>
          </p:cNvPr>
          <p:cNvSpPr txBox="1"/>
          <p:nvPr/>
        </p:nvSpPr>
        <p:spPr>
          <a:xfrm>
            <a:off x="1909644" y="4694632"/>
            <a:ext cx="4637855" cy="338554"/>
          </a:xfrm>
          <a:prstGeom prst="rect">
            <a:avLst/>
          </a:prstGeom>
          <a:noFill/>
        </p:spPr>
        <p:txBody>
          <a:bodyPr wrap="square" rtlCol="0">
            <a:spAutoFit/>
          </a:bodyPr>
          <a:lstStyle/>
          <a:p>
            <a:r>
              <a:rPr lang="en-US" altLang="zh-CN" sz="1600" dirty="0"/>
              <a:t>Cell overlap between RNA-based and WNN clustering</a:t>
            </a:r>
            <a:endParaRPr lang="zh-CN" altLang="en-US" sz="1600" dirty="0"/>
          </a:p>
        </p:txBody>
      </p:sp>
      <p:sp>
        <p:nvSpPr>
          <p:cNvPr id="26" name="文本框 25">
            <a:extLst>
              <a:ext uri="{FF2B5EF4-FFF2-40B4-BE49-F238E27FC236}">
                <a16:creationId xmlns:a16="http://schemas.microsoft.com/office/drawing/2014/main" id="{0170BF36-BADD-458A-BA0B-0741A9D2EC4F}"/>
              </a:ext>
            </a:extLst>
          </p:cNvPr>
          <p:cNvSpPr txBox="1"/>
          <p:nvPr/>
        </p:nvSpPr>
        <p:spPr>
          <a:xfrm>
            <a:off x="2656859" y="1921603"/>
            <a:ext cx="1501140" cy="338554"/>
          </a:xfrm>
          <a:prstGeom prst="rect">
            <a:avLst/>
          </a:prstGeom>
          <a:noFill/>
        </p:spPr>
        <p:txBody>
          <a:bodyPr wrap="square" rtlCol="0">
            <a:spAutoFit/>
          </a:bodyPr>
          <a:lstStyle/>
          <a:p>
            <a:r>
              <a:rPr lang="en-US" altLang="zh-CN" sz="1600" dirty="0"/>
              <a:t>TLB_mem1</a:t>
            </a:r>
            <a:endParaRPr lang="zh-CN" altLang="en-US" sz="1600" dirty="0"/>
          </a:p>
        </p:txBody>
      </p:sp>
      <p:sp>
        <p:nvSpPr>
          <p:cNvPr id="27" name="文本框 26">
            <a:extLst>
              <a:ext uri="{FF2B5EF4-FFF2-40B4-BE49-F238E27FC236}">
                <a16:creationId xmlns:a16="http://schemas.microsoft.com/office/drawing/2014/main" id="{F300D998-A2CE-440A-9296-F8864646800B}"/>
              </a:ext>
            </a:extLst>
          </p:cNvPr>
          <p:cNvSpPr txBox="1"/>
          <p:nvPr/>
        </p:nvSpPr>
        <p:spPr>
          <a:xfrm>
            <a:off x="5475111" y="1921603"/>
            <a:ext cx="1501140" cy="338554"/>
          </a:xfrm>
          <a:prstGeom prst="rect">
            <a:avLst/>
          </a:prstGeom>
          <a:noFill/>
        </p:spPr>
        <p:txBody>
          <a:bodyPr wrap="square" rtlCol="0">
            <a:spAutoFit/>
          </a:bodyPr>
          <a:lstStyle/>
          <a:p>
            <a:r>
              <a:rPr lang="en-US" altLang="zh-CN" sz="1600" dirty="0"/>
              <a:t>TLB_mem2</a:t>
            </a:r>
            <a:endParaRPr lang="zh-CN" altLang="en-US" sz="1600" dirty="0"/>
          </a:p>
        </p:txBody>
      </p:sp>
    </p:spTree>
    <p:extLst>
      <p:ext uri="{BB962C8B-B14F-4D97-AF65-F5344CB8AC3E}">
        <p14:creationId xmlns:p14="http://schemas.microsoft.com/office/powerpoint/2010/main" val="265068420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72A43D-0939-46C9-BC60-21AAEF05DF04}"/>
              </a:ext>
            </a:extLst>
          </p:cNvPr>
          <p:cNvSpPr>
            <a:spLocks noGrp="1"/>
          </p:cNvSpPr>
          <p:nvPr>
            <p:ph type="sldNum" sz="quarter" idx="12"/>
          </p:nvPr>
        </p:nvSpPr>
        <p:spPr/>
        <p:txBody>
          <a:bodyPr/>
          <a:lstStyle/>
          <a:p>
            <a:fld id="{48F63A3B-78C7-47BE-AE5E-E10140E04643}" type="slidenum">
              <a:rPr lang="en-US" smtClean="0"/>
              <a:t>2</a:t>
            </a:fld>
            <a:endParaRPr lang="en-US" dirty="0"/>
          </a:p>
        </p:txBody>
      </p:sp>
      <p:sp>
        <p:nvSpPr>
          <p:cNvPr id="10" name="标题 1">
            <a:extLst>
              <a:ext uri="{FF2B5EF4-FFF2-40B4-BE49-F238E27FC236}">
                <a16:creationId xmlns:a16="http://schemas.microsoft.com/office/drawing/2014/main" id="{21E11EFE-A95F-46A6-A707-7F86A7C730A5}"/>
              </a:ext>
            </a:extLst>
          </p:cNvPr>
          <p:cNvSpPr txBox="1">
            <a:spLocks/>
          </p:cNvSpPr>
          <p:nvPr/>
        </p:nvSpPr>
        <p:spPr>
          <a:xfrm>
            <a:off x="76200" y="169812"/>
            <a:ext cx="78867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altLang="zh-CN" sz="2400" b="1" dirty="0">
                <a:solidFill>
                  <a:prstClr val="black"/>
                </a:solidFill>
                <a:latin typeface="Calibri" panose="020F0502020204030204"/>
                <a:ea typeface="等线" panose="02010600030101010101" pitchFamily="2" charset="-122"/>
              </a:rPr>
              <a:t>What’s the B Cell?</a:t>
            </a:r>
            <a:endParaRPr lang="zh-CN" altLang="en-US" sz="2400" b="1" dirty="0">
              <a:solidFill>
                <a:prstClr val="black"/>
              </a:solidFill>
              <a:latin typeface="Calibri" panose="020F0502020204030204"/>
              <a:ea typeface="等线 Light" panose="02010600030101010101" pitchFamily="2" charset="-122"/>
            </a:endParaRPr>
          </a:p>
        </p:txBody>
      </p:sp>
      <p:sp>
        <p:nvSpPr>
          <p:cNvPr id="12" name="矩形 11">
            <a:extLst>
              <a:ext uri="{FF2B5EF4-FFF2-40B4-BE49-F238E27FC236}">
                <a16:creationId xmlns:a16="http://schemas.microsoft.com/office/drawing/2014/main" id="{87F318F3-9317-4103-BF3B-BC72C9AC765C}"/>
              </a:ext>
            </a:extLst>
          </p:cNvPr>
          <p:cNvSpPr/>
          <p:nvPr/>
        </p:nvSpPr>
        <p:spPr>
          <a:xfrm>
            <a:off x="1176120" y="6170190"/>
            <a:ext cx="6585390" cy="307777"/>
          </a:xfrm>
          <a:prstGeom prst="rect">
            <a:avLst/>
          </a:prstGeom>
        </p:spPr>
        <p:txBody>
          <a:bodyPr wrap="square">
            <a:spAutoFit/>
          </a:bodyPr>
          <a:lstStyle/>
          <a:p>
            <a:r>
              <a:rPr lang="en-US" altLang="zh-CN" sz="1400" dirty="0">
                <a:latin typeface="Calibri" panose="020F0502020204030204" pitchFamily="34" charset="0"/>
                <a:cs typeface="Calibri" panose="020F0502020204030204" pitchFamily="34" charset="0"/>
              </a:rPr>
              <a:t>Bethesda (2012) </a:t>
            </a:r>
            <a:r>
              <a:rPr lang="en-US" altLang="zh-CN" sz="1400" i="1" dirty="0">
                <a:latin typeface="Calibri" panose="020F0502020204030204" pitchFamily="34" charset="0"/>
                <a:cs typeface="Calibri" panose="020F0502020204030204" pitchFamily="34" charset="0"/>
              </a:rPr>
              <a:t>Immunology IV: Clinical Applications in Health and Disease</a:t>
            </a:r>
            <a:endParaRPr lang="zh-CN" altLang="en-US" sz="1400" dirty="0">
              <a:latin typeface="Calibri" panose="020F0502020204030204" pitchFamily="34" charset="0"/>
              <a:cs typeface="Calibri" panose="020F0502020204030204" pitchFamily="34" charset="0"/>
            </a:endParaRPr>
          </a:p>
        </p:txBody>
      </p:sp>
      <p:pic>
        <p:nvPicPr>
          <p:cNvPr id="7170" name="Picture 2" descr="https://gitee.com/huhansan666666/picture/raw/master/img/image-20210101135045612.png">
            <a:extLst>
              <a:ext uri="{FF2B5EF4-FFF2-40B4-BE49-F238E27FC236}">
                <a16:creationId xmlns:a16="http://schemas.microsoft.com/office/drawing/2014/main" id="{68E7F350-B68A-415D-8D30-37749D29C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120" y="1213251"/>
            <a:ext cx="6244559" cy="467463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65002FE-F16C-492E-AF80-FB1436710C16}"/>
              </a:ext>
            </a:extLst>
          </p:cNvPr>
          <p:cNvSpPr txBox="1"/>
          <p:nvPr/>
        </p:nvSpPr>
        <p:spPr>
          <a:xfrm>
            <a:off x="522945" y="661356"/>
            <a:ext cx="4680000" cy="369332"/>
          </a:xfrm>
          <a:prstGeom prst="rect">
            <a:avLst/>
          </a:prstGeom>
          <a:noFill/>
        </p:spPr>
        <p:txBody>
          <a:bodyPr wrap="square" rtlCol="0">
            <a:spAutoFit/>
          </a:bodyPr>
          <a:lstStyle/>
          <a:p>
            <a:r>
              <a:rPr lang="fr-FR" altLang="zh-CN" dirty="0">
                <a:latin typeface="Calibri" panose="020F0502020204030204" pitchFamily="34" charset="0"/>
                <a:cs typeface="Calibri" panose="020F0502020204030204" pitchFamily="34" charset="0"/>
              </a:rPr>
              <a:t>An important adaptive immune cell</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082834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Cell-cell communication</a:t>
            </a:r>
          </a:p>
        </p:txBody>
      </p:sp>
      <p:sp>
        <p:nvSpPr>
          <p:cNvPr id="12" name="文本框 11">
            <a:extLst>
              <a:ext uri="{FF2B5EF4-FFF2-40B4-BE49-F238E27FC236}">
                <a16:creationId xmlns:a16="http://schemas.microsoft.com/office/drawing/2014/main" id="{4FE2D2C2-7E9D-4DEA-81E5-9117258E9ADB}"/>
              </a:ext>
            </a:extLst>
          </p:cNvPr>
          <p:cNvSpPr txBox="1"/>
          <p:nvPr/>
        </p:nvSpPr>
        <p:spPr>
          <a:xfrm>
            <a:off x="448689" y="618357"/>
            <a:ext cx="8044542" cy="369332"/>
          </a:xfrm>
          <a:prstGeom prst="rect">
            <a:avLst/>
          </a:prstGeom>
          <a:noFill/>
        </p:spPr>
        <p:txBody>
          <a:bodyPr wrap="square" rtlCol="0">
            <a:spAutoFit/>
          </a:bodyPr>
          <a:lstStyle/>
          <a:p>
            <a:r>
              <a:rPr lang="en-US" altLang="zh-CN" dirty="0"/>
              <a:t>Plot of statistically significant cell-cell communications between TLB, T, and B cells</a:t>
            </a:r>
            <a:endParaRPr lang="zh-CN" altLang="en-US" dirty="0"/>
          </a:p>
        </p:txBody>
      </p:sp>
      <p:pic>
        <p:nvPicPr>
          <p:cNvPr id="14" name="图片 13">
            <a:extLst>
              <a:ext uri="{FF2B5EF4-FFF2-40B4-BE49-F238E27FC236}">
                <a16:creationId xmlns:a16="http://schemas.microsoft.com/office/drawing/2014/main" id="{9E68BE17-55E0-4592-AAB4-1C5A78CC4728}"/>
              </a:ext>
            </a:extLst>
          </p:cNvPr>
          <p:cNvPicPr/>
          <p:nvPr/>
        </p:nvPicPr>
        <p:blipFill rotWithShape="1">
          <a:blip r:embed="rId3"/>
          <a:srcRect t="6489" b="5221"/>
          <a:stretch/>
        </p:blipFill>
        <p:spPr>
          <a:xfrm>
            <a:off x="1134788" y="1087307"/>
            <a:ext cx="2669540" cy="2553133"/>
          </a:xfrm>
          <a:prstGeom prst="rect">
            <a:avLst/>
          </a:prstGeom>
        </p:spPr>
      </p:pic>
      <p:pic>
        <p:nvPicPr>
          <p:cNvPr id="15" name="图片 14">
            <a:extLst>
              <a:ext uri="{FF2B5EF4-FFF2-40B4-BE49-F238E27FC236}">
                <a16:creationId xmlns:a16="http://schemas.microsoft.com/office/drawing/2014/main" id="{A3835CD6-F633-4B15-9D99-654420E2142B}"/>
              </a:ext>
            </a:extLst>
          </p:cNvPr>
          <p:cNvPicPr/>
          <p:nvPr/>
        </p:nvPicPr>
        <p:blipFill rotWithShape="1">
          <a:blip r:embed="rId4"/>
          <a:srcRect t="6313" b="6414"/>
          <a:stretch/>
        </p:blipFill>
        <p:spPr>
          <a:xfrm>
            <a:off x="5348562" y="1087307"/>
            <a:ext cx="2700020" cy="2553133"/>
          </a:xfrm>
          <a:prstGeom prst="rect">
            <a:avLst/>
          </a:prstGeom>
        </p:spPr>
      </p:pic>
      <p:pic>
        <p:nvPicPr>
          <p:cNvPr id="16" name="图片 15">
            <a:extLst>
              <a:ext uri="{FF2B5EF4-FFF2-40B4-BE49-F238E27FC236}">
                <a16:creationId xmlns:a16="http://schemas.microsoft.com/office/drawing/2014/main" id="{B6ACE034-4E9C-4625-B8B9-4ADC5CBDEEB4}"/>
              </a:ext>
            </a:extLst>
          </p:cNvPr>
          <p:cNvPicPr/>
          <p:nvPr/>
        </p:nvPicPr>
        <p:blipFill rotWithShape="1">
          <a:blip r:embed="rId5"/>
          <a:srcRect t="5071" b="4110"/>
          <a:stretch/>
        </p:blipFill>
        <p:spPr>
          <a:xfrm>
            <a:off x="1095418" y="3900092"/>
            <a:ext cx="2748280" cy="2704143"/>
          </a:xfrm>
          <a:prstGeom prst="rect">
            <a:avLst/>
          </a:prstGeom>
        </p:spPr>
      </p:pic>
      <p:pic>
        <p:nvPicPr>
          <p:cNvPr id="17" name="图片 16">
            <a:extLst>
              <a:ext uri="{FF2B5EF4-FFF2-40B4-BE49-F238E27FC236}">
                <a16:creationId xmlns:a16="http://schemas.microsoft.com/office/drawing/2014/main" id="{8FE42C06-33CF-4FC7-A746-06B0088F33CA}"/>
              </a:ext>
            </a:extLst>
          </p:cNvPr>
          <p:cNvPicPr/>
          <p:nvPr/>
        </p:nvPicPr>
        <p:blipFill rotWithShape="1">
          <a:blip r:embed="rId6"/>
          <a:srcRect t="5040" b="4699"/>
          <a:stretch/>
        </p:blipFill>
        <p:spPr>
          <a:xfrm>
            <a:off x="5300304" y="3848467"/>
            <a:ext cx="2765425" cy="2704143"/>
          </a:xfrm>
          <a:prstGeom prst="rect">
            <a:avLst/>
          </a:prstGeom>
        </p:spPr>
      </p:pic>
      <p:sp>
        <p:nvSpPr>
          <p:cNvPr id="3" name="文本框 2">
            <a:extLst>
              <a:ext uri="{FF2B5EF4-FFF2-40B4-BE49-F238E27FC236}">
                <a16:creationId xmlns:a16="http://schemas.microsoft.com/office/drawing/2014/main" id="{A4295CC6-C4D8-4E80-8EB7-F91A2A23596B}"/>
              </a:ext>
            </a:extLst>
          </p:cNvPr>
          <p:cNvSpPr txBox="1"/>
          <p:nvPr/>
        </p:nvSpPr>
        <p:spPr>
          <a:xfrm>
            <a:off x="1933458" y="3570781"/>
            <a:ext cx="1988458" cy="338554"/>
          </a:xfrm>
          <a:prstGeom prst="rect">
            <a:avLst/>
          </a:prstGeom>
          <a:noFill/>
        </p:spPr>
        <p:txBody>
          <a:bodyPr wrap="square" rtlCol="0">
            <a:spAutoFit/>
          </a:bodyPr>
          <a:lstStyle/>
          <a:p>
            <a:r>
              <a:rPr lang="en-US" altLang="zh-CN" sz="1600" dirty="0"/>
              <a:t>check points</a:t>
            </a:r>
            <a:endParaRPr lang="zh-CN" altLang="en-US" sz="1600" dirty="0"/>
          </a:p>
        </p:txBody>
      </p:sp>
      <p:sp>
        <p:nvSpPr>
          <p:cNvPr id="18" name="文本框 17">
            <a:extLst>
              <a:ext uri="{FF2B5EF4-FFF2-40B4-BE49-F238E27FC236}">
                <a16:creationId xmlns:a16="http://schemas.microsoft.com/office/drawing/2014/main" id="{A0B51A65-B21C-4AAC-AFA0-7EE0370B9DE7}"/>
              </a:ext>
            </a:extLst>
          </p:cNvPr>
          <p:cNvSpPr txBox="1"/>
          <p:nvPr/>
        </p:nvSpPr>
        <p:spPr>
          <a:xfrm>
            <a:off x="6397169" y="6440715"/>
            <a:ext cx="1988458" cy="338554"/>
          </a:xfrm>
          <a:prstGeom prst="rect">
            <a:avLst/>
          </a:prstGeom>
          <a:noFill/>
        </p:spPr>
        <p:txBody>
          <a:bodyPr wrap="square" rtlCol="0">
            <a:spAutoFit/>
          </a:bodyPr>
          <a:lstStyle/>
          <a:p>
            <a:r>
              <a:rPr lang="en-US" altLang="zh-CN" sz="1600" dirty="0"/>
              <a:t>other</a:t>
            </a:r>
            <a:endParaRPr lang="zh-CN" altLang="en-US" sz="1600" dirty="0"/>
          </a:p>
        </p:txBody>
      </p:sp>
      <p:sp>
        <p:nvSpPr>
          <p:cNvPr id="19" name="文本框 18">
            <a:extLst>
              <a:ext uri="{FF2B5EF4-FFF2-40B4-BE49-F238E27FC236}">
                <a16:creationId xmlns:a16="http://schemas.microsoft.com/office/drawing/2014/main" id="{88908F86-E041-4808-AE08-12B45FEDCE49}"/>
              </a:ext>
            </a:extLst>
          </p:cNvPr>
          <p:cNvSpPr txBox="1"/>
          <p:nvPr/>
        </p:nvSpPr>
        <p:spPr>
          <a:xfrm>
            <a:off x="1836526" y="6434958"/>
            <a:ext cx="1988458" cy="338554"/>
          </a:xfrm>
          <a:prstGeom prst="rect">
            <a:avLst/>
          </a:prstGeom>
          <a:noFill/>
        </p:spPr>
        <p:txBody>
          <a:bodyPr wrap="square" rtlCol="0">
            <a:spAutoFit/>
          </a:bodyPr>
          <a:lstStyle/>
          <a:p>
            <a:r>
              <a:rPr lang="en-US" altLang="zh-CN" sz="1600" dirty="0"/>
              <a:t>growth factor</a:t>
            </a:r>
            <a:endParaRPr lang="zh-CN" altLang="en-US" sz="1600" dirty="0"/>
          </a:p>
        </p:txBody>
      </p:sp>
      <p:sp>
        <p:nvSpPr>
          <p:cNvPr id="20" name="文本框 19">
            <a:extLst>
              <a:ext uri="{FF2B5EF4-FFF2-40B4-BE49-F238E27FC236}">
                <a16:creationId xmlns:a16="http://schemas.microsoft.com/office/drawing/2014/main" id="{4B3AFF47-C294-462C-A5FD-F6FD35E1C39A}"/>
              </a:ext>
            </a:extLst>
          </p:cNvPr>
          <p:cNvSpPr txBox="1"/>
          <p:nvPr/>
        </p:nvSpPr>
        <p:spPr>
          <a:xfrm>
            <a:off x="6216313" y="3570781"/>
            <a:ext cx="1988458" cy="338554"/>
          </a:xfrm>
          <a:prstGeom prst="rect">
            <a:avLst/>
          </a:prstGeom>
          <a:noFill/>
        </p:spPr>
        <p:txBody>
          <a:bodyPr wrap="square" rtlCol="0">
            <a:spAutoFit/>
          </a:bodyPr>
          <a:lstStyle/>
          <a:p>
            <a:r>
              <a:rPr lang="en-US" altLang="zh-CN" sz="1600" dirty="0"/>
              <a:t>cytokine</a:t>
            </a:r>
            <a:endParaRPr lang="zh-CN" altLang="en-US" sz="1600" dirty="0"/>
          </a:p>
        </p:txBody>
      </p:sp>
    </p:spTree>
    <p:extLst>
      <p:ext uri="{BB962C8B-B14F-4D97-AF65-F5344CB8AC3E}">
        <p14:creationId xmlns:p14="http://schemas.microsoft.com/office/powerpoint/2010/main" val="318965897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76A5DF-0F4B-412E-B10C-91EB017C6940}"/>
              </a:ext>
            </a:extLst>
          </p:cNvPr>
          <p:cNvSpPr>
            <a:spLocks noGrp="1"/>
          </p:cNvSpPr>
          <p:nvPr>
            <p:ph type="sldNum" sz="quarter" idx="12"/>
          </p:nvPr>
        </p:nvSpPr>
        <p:spPr/>
        <p:txBody>
          <a:bodyPr/>
          <a:lstStyle/>
          <a:p>
            <a:fld id="{48F63A3B-78C7-47BE-AE5E-E10140E04643}" type="slidenum">
              <a:rPr lang="en-US" smtClean="0"/>
              <a:t>21</a:t>
            </a:fld>
            <a:endParaRPr lang="en-US" dirty="0"/>
          </a:p>
        </p:txBody>
      </p:sp>
      <p:sp>
        <p:nvSpPr>
          <p:cNvPr id="3" name="标题 1">
            <a:extLst>
              <a:ext uri="{FF2B5EF4-FFF2-40B4-BE49-F238E27FC236}">
                <a16:creationId xmlns:a16="http://schemas.microsoft.com/office/drawing/2014/main" id="{86D04C6D-9984-4A45-8F75-E97E05A63A8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What can we infer from our results?</a:t>
            </a:r>
          </a:p>
        </p:txBody>
      </p:sp>
      <p:sp>
        <p:nvSpPr>
          <p:cNvPr id="4" name="矩形: 圆角 3">
            <a:extLst>
              <a:ext uri="{FF2B5EF4-FFF2-40B4-BE49-F238E27FC236}">
                <a16:creationId xmlns:a16="http://schemas.microsoft.com/office/drawing/2014/main" id="{E1F45828-DEFF-46E9-ACBB-56851FCD52DC}"/>
              </a:ext>
            </a:extLst>
          </p:cNvPr>
          <p:cNvSpPr/>
          <p:nvPr/>
        </p:nvSpPr>
        <p:spPr>
          <a:xfrm>
            <a:off x="3486151" y="997528"/>
            <a:ext cx="1371600" cy="34636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TLB</a:t>
            </a:r>
            <a:endParaRPr lang="zh-CN" altLang="en-US" b="1" dirty="0"/>
          </a:p>
        </p:txBody>
      </p:sp>
      <p:sp>
        <p:nvSpPr>
          <p:cNvPr id="5" name="矩形: 圆角 4">
            <a:extLst>
              <a:ext uri="{FF2B5EF4-FFF2-40B4-BE49-F238E27FC236}">
                <a16:creationId xmlns:a16="http://schemas.microsoft.com/office/drawing/2014/main" id="{4AF9DC66-22FC-4D21-9B7C-477E24C1111D}"/>
              </a:ext>
            </a:extLst>
          </p:cNvPr>
          <p:cNvSpPr/>
          <p:nvPr/>
        </p:nvSpPr>
        <p:spPr>
          <a:xfrm>
            <a:off x="1969077" y="1854680"/>
            <a:ext cx="1371601" cy="346364"/>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TLB_mem1</a:t>
            </a:r>
            <a:endParaRPr lang="zh-CN" altLang="en-US" b="1" dirty="0"/>
          </a:p>
        </p:txBody>
      </p:sp>
      <p:sp>
        <p:nvSpPr>
          <p:cNvPr id="6" name="矩形: 圆角 5">
            <a:extLst>
              <a:ext uri="{FF2B5EF4-FFF2-40B4-BE49-F238E27FC236}">
                <a16:creationId xmlns:a16="http://schemas.microsoft.com/office/drawing/2014/main" id="{FE459F68-091F-4DA9-A625-7117BD62ECDB}"/>
              </a:ext>
            </a:extLst>
          </p:cNvPr>
          <p:cNvSpPr/>
          <p:nvPr/>
        </p:nvSpPr>
        <p:spPr>
          <a:xfrm>
            <a:off x="5224896" y="1854680"/>
            <a:ext cx="1496291" cy="3463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TLB_mem2</a:t>
            </a:r>
            <a:endParaRPr lang="zh-CN" altLang="en-US" b="1" dirty="0"/>
          </a:p>
        </p:txBody>
      </p:sp>
      <p:cxnSp>
        <p:nvCxnSpPr>
          <p:cNvPr id="8" name="直接连接符 7">
            <a:extLst>
              <a:ext uri="{FF2B5EF4-FFF2-40B4-BE49-F238E27FC236}">
                <a16:creationId xmlns:a16="http://schemas.microsoft.com/office/drawing/2014/main" id="{97943890-BCAD-4591-BFBF-7E978ECFEBC3}"/>
              </a:ext>
            </a:extLst>
          </p:cNvPr>
          <p:cNvCxnSpPr>
            <a:cxnSpLocks/>
            <a:stCxn id="4" idx="2"/>
            <a:endCxn id="5" idx="0"/>
          </p:cNvCxnSpPr>
          <p:nvPr/>
        </p:nvCxnSpPr>
        <p:spPr>
          <a:xfrm flipH="1">
            <a:off x="2654878" y="1343892"/>
            <a:ext cx="1517073" cy="510788"/>
          </a:xfrm>
          <a:prstGeom prst="line">
            <a:avLst/>
          </a:prstGeom>
          <a:ln w="19050">
            <a:solidFill>
              <a:srgbClr val="FFD966"/>
            </a:solidFill>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578564A6-0542-4F1D-B0AF-3A2371066082}"/>
              </a:ext>
            </a:extLst>
          </p:cNvPr>
          <p:cNvCxnSpPr>
            <a:cxnSpLocks/>
            <a:stCxn id="4" idx="2"/>
            <a:endCxn id="6" idx="0"/>
          </p:cNvCxnSpPr>
          <p:nvPr/>
        </p:nvCxnSpPr>
        <p:spPr>
          <a:xfrm>
            <a:off x="4171951" y="1343892"/>
            <a:ext cx="1801091" cy="510788"/>
          </a:xfrm>
          <a:prstGeom prst="line">
            <a:avLst/>
          </a:prstGeom>
          <a:ln w="19050">
            <a:solidFill>
              <a:srgbClr val="F4B183"/>
            </a:solidFill>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EA68E946-DC89-4A99-884C-C3E3C2050A31}"/>
              </a:ext>
            </a:extLst>
          </p:cNvPr>
          <p:cNvSpPr/>
          <p:nvPr/>
        </p:nvSpPr>
        <p:spPr>
          <a:xfrm>
            <a:off x="1969076" y="3250136"/>
            <a:ext cx="1371601" cy="346364"/>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helper T</a:t>
            </a:r>
            <a:endParaRPr lang="zh-CN" altLang="en-US" b="1" dirty="0"/>
          </a:p>
        </p:txBody>
      </p:sp>
      <p:sp>
        <p:nvSpPr>
          <p:cNvPr id="17" name="矩形: 圆角 16">
            <a:extLst>
              <a:ext uri="{FF2B5EF4-FFF2-40B4-BE49-F238E27FC236}">
                <a16:creationId xmlns:a16="http://schemas.microsoft.com/office/drawing/2014/main" id="{2225F810-68D7-41F4-BB32-444D33AA4C71}"/>
              </a:ext>
            </a:extLst>
          </p:cNvPr>
          <p:cNvSpPr/>
          <p:nvPr/>
        </p:nvSpPr>
        <p:spPr>
          <a:xfrm>
            <a:off x="5224895" y="3250136"/>
            <a:ext cx="1496291" cy="3463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cytotoxic T</a:t>
            </a:r>
            <a:endParaRPr lang="zh-CN" altLang="en-US" b="1" dirty="0"/>
          </a:p>
        </p:txBody>
      </p:sp>
      <p:sp>
        <p:nvSpPr>
          <p:cNvPr id="18" name="矩形: 圆角 17">
            <a:extLst>
              <a:ext uri="{FF2B5EF4-FFF2-40B4-BE49-F238E27FC236}">
                <a16:creationId xmlns:a16="http://schemas.microsoft.com/office/drawing/2014/main" id="{E4AD5CBB-B0C3-4FF4-B9CA-D224F157C5F6}"/>
              </a:ext>
            </a:extLst>
          </p:cNvPr>
          <p:cNvSpPr/>
          <p:nvPr/>
        </p:nvSpPr>
        <p:spPr>
          <a:xfrm>
            <a:off x="1969076" y="4645592"/>
            <a:ext cx="1371601" cy="346364"/>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Group 2</a:t>
            </a:r>
            <a:endParaRPr lang="zh-CN" altLang="en-US" b="1" dirty="0"/>
          </a:p>
        </p:txBody>
      </p:sp>
      <p:sp>
        <p:nvSpPr>
          <p:cNvPr id="19" name="矩形: 圆角 18">
            <a:extLst>
              <a:ext uri="{FF2B5EF4-FFF2-40B4-BE49-F238E27FC236}">
                <a16:creationId xmlns:a16="http://schemas.microsoft.com/office/drawing/2014/main" id="{46AD3C37-CAD9-40C3-9347-C675543D10A1}"/>
              </a:ext>
            </a:extLst>
          </p:cNvPr>
          <p:cNvSpPr/>
          <p:nvPr/>
        </p:nvSpPr>
        <p:spPr>
          <a:xfrm>
            <a:off x="5224895" y="4645592"/>
            <a:ext cx="1496291" cy="3463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Group 1</a:t>
            </a:r>
            <a:endParaRPr lang="zh-CN" altLang="en-US" b="1" dirty="0"/>
          </a:p>
        </p:txBody>
      </p:sp>
      <p:sp>
        <p:nvSpPr>
          <p:cNvPr id="26" name="矩形: 圆角 25">
            <a:extLst>
              <a:ext uri="{FF2B5EF4-FFF2-40B4-BE49-F238E27FC236}">
                <a16:creationId xmlns:a16="http://schemas.microsoft.com/office/drawing/2014/main" id="{A73EC0F8-CF9D-4A3E-B727-B19B410AA754}"/>
              </a:ext>
            </a:extLst>
          </p:cNvPr>
          <p:cNvSpPr/>
          <p:nvPr/>
        </p:nvSpPr>
        <p:spPr>
          <a:xfrm>
            <a:off x="3486151" y="5742710"/>
            <a:ext cx="1371600" cy="34636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ILC</a:t>
            </a:r>
            <a:endParaRPr lang="zh-CN" altLang="en-US" b="1" dirty="0"/>
          </a:p>
        </p:txBody>
      </p:sp>
      <p:cxnSp>
        <p:nvCxnSpPr>
          <p:cNvPr id="27" name="直接连接符 26">
            <a:extLst>
              <a:ext uri="{FF2B5EF4-FFF2-40B4-BE49-F238E27FC236}">
                <a16:creationId xmlns:a16="http://schemas.microsoft.com/office/drawing/2014/main" id="{878CB795-5F3C-4016-A203-2E2D9C5BD092}"/>
              </a:ext>
            </a:extLst>
          </p:cNvPr>
          <p:cNvCxnSpPr>
            <a:cxnSpLocks/>
            <a:stCxn id="26" idx="0"/>
            <a:endCxn id="18" idx="2"/>
          </p:cNvCxnSpPr>
          <p:nvPr/>
        </p:nvCxnSpPr>
        <p:spPr>
          <a:xfrm flipH="1" flipV="1">
            <a:off x="2654877" y="4991956"/>
            <a:ext cx="1517074" cy="750754"/>
          </a:xfrm>
          <a:prstGeom prst="line">
            <a:avLst/>
          </a:prstGeom>
          <a:ln w="19050">
            <a:solidFill>
              <a:srgbClr val="FFD966"/>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6323AD8B-3A96-4B87-B1C0-50C852C2C871}"/>
              </a:ext>
            </a:extLst>
          </p:cNvPr>
          <p:cNvCxnSpPr>
            <a:cxnSpLocks/>
            <a:stCxn id="26" idx="0"/>
            <a:endCxn id="19" idx="2"/>
          </p:cNvCxnSpPr>
          <p:nvPr/>
        </p:nvCxnSpPr>
        <p:spPr>
          <a:xfrm flipV="1">
            <a:off x="4171951" y="4991956"/>
            <a:ext cx="1801090" cy="750754"/>
          </a:xfrm>
          <a:prstGeom prst="line">
            <a:avLst/>
          </a:prstGeom>
          <a:ln w="19050">
            <a:solidFill>
              <a:srgbClr val="F4B183"/>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FD94FAA-D4EB-4CEE-9B3D-AE9E62A69D09}"/>
              </a:ext>
            </a:extLst>
          </p:cNvPr>
          <p:cNvCxnSpPr/>
          <p:nvPr/>
        </p:nvCxnSpPr>
        <p:spPr>
          <a:xfrm>
            <a:off x="290945" y="3429000"/>
            <a:ext cx="8409710" cy="0"/>
          </a:xfrm>
          <a:prstGeom prst="line">
            <a:avLst/>
          </a:prstGeom>
          <a:ln w="19050">
            <a:solidFill>
              <a:schemeClr val="bg1">
                <a:lumMod val="65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36" name="直接连接符 35">
            <a:extLst>
              <a:ext uri="{FF2B5EF4-FFF2-40B4-BE49-F238E27FC236}">
                <a16:creationId xmlns:a16="http://schemas.microsoft.com/office/drawing/2014/main" id="{9EFA5E09-8693-4AA8-892E-20EEBDAE513B}"/>
              </a:ext>
            </a:extLst>
          </p:cNvPr>
          <p:cNvCxnSpPr>
            <a:cxnSpLocks/>
            <a:stCxn id="4" idx="2"/>
            <a:endCxn id="26" idx="0"/>
          </p:cNvCxnSpPr>
          <p:nvPr/>
        </p:nvCxnSpPr>
        <p:spPr>
          <a:xfrm>
            <a:off x="4171951" y="1343892"/>
            <a:ext cx="0" cy="43988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44C85966-1729-4E98-AD7D-44D7404EAC45}"/>
              </a:ext>
            </a:extLst>
          </p:cNvPr>
          <p:cNvSpPr/>
          <p:nvPr/>
        </p:nvSpPr>
        <p:spPr>
          <a:xfrm>
            <a:off x="3711287" y="3173606"/>
            <a:ext cx="921327" cy="510788"/>
          </a:xfrm>
          <a:prstGeom prst="ellipse">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ID2</a:t>
            </a:r>
            <a:endParaRPr lang="zh-CN" altLang="en-US" dirty="0"/>
          </a:p>
        </p:txBody>
      </p:sp>
      <p:sp>
        <p:nvSpPr>
          <p:cNvPr id="40" name="矩形 39">
            <a:extLst>
              <a:ext uri="{FF2B5EF4-FFF2-40B4-BE49-F238E27FC236}">
                <a16:creationId xmlns:a16="http://schemas.microsoft.com/office/drawing/2014/main" id="{4E889825-3056-47E9-B0A6-12C48F44959C}"/>
              </a:ext>
            </a:extLst>
          </p:cNvPr>
          <p:cNvSpPr/>
          <p:nvPr/>
        </p:nvSpPr>
        <p:spPr>
          <a:xfrm>
            <a:off x="583620" y="1788151"/>
            <a:ext cx="947298" cy="335971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IL7R</a:t>
            </a:r>
          </a:p>
          <a:p>
            <a:pPr algn="ctr"/>
            <a:r>
              <a:rPr lang="en-US" altLang="zh-CN" dirty="0"/>
              <a:t>SELL</a:t>
            </a:r>
          </a:p>
          <a:p>
            <a:pPr algn="ctr"/>
            <a:r>
              <a:rPr lang="en-US" altLang="zh-CN" dirty="0"/>
              <a:t>LEF1</a:t>
            </a:r>
          </a:p>
          <a:p>
            <a:pPr algn="ctr"/>
            <a:r>
              <a:rPr lang="en-US" altLang="zh-CN" dirty="0">
                <a:solidFill>
                  <a:schemeClr val="tx1"/>
                </a:solidFill>
              </a:rPr>
              <a:t>TCF7</a:t>
            </a:r>
          </a:p>
          <a:p>
            <a:pPr algn="ctr"/>
            <a:r>
              <a:rPr lang="en-US" altLang="zh-CN" dirty="0"/>
              <a:t>CCR7</a:t>
            </a:r>
          </a:p>
          <a:p>
            <a:pPr algn="ctr"/>
            <a:r>
              <a:rPr lang="en-US" altLang="zh-CN" dirty="0"/>
              <a:t>…</a:t>
            </a:r>
            <a:endParaRPr lang="zh-CN" altLang="en-US" dirty="0"/>
          </a:p>
        </p:txBody>
      </p:sp>
      <p:sp>
        <p:nvSpPr>
          <p:cNvPr id="41" name="矩形 40">
            <a:extLst>
              <a:ext uri="{FF2B5EF4-FFF2-40B4-BE49-F238E27FC236}">
                <a16:creationId xmlns:a16="http://schemas.microsoft.com/office/drawing/2014/main" id="{957C479B-63CE-4C27-8F55-FEBC2FAFCF82}"/>
              </a:ext>
            </a:extLst>
          </p:cNvPr>
          <p:cNvSpPr/>
          <p:nvPr/>
        </p:nvSpPr>
        <p:spPr>
          <a:xfrm>
            <a:off x="7313467" y="1780309"/>
            <a:ext cx="947298" cy="33597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CD244</a:t>
            </a:r>
          </a:p>
          <a:p>
            <a:pPr algn="ctr"/>
            <a:r>
              <a:rPr lang="en-US" altLang="zh-CN" dirty="0">
                <a:solidFill>
                  <a:schemeClr val="tx1"/>
                </a:solidFill>
              </a:rPr>
              <a:t>TBX21</a:t>
            </a:r>
          </a:p>
          <a:p>
            <a:pPr algn="ctr"/>
            <a:r>
              <a:rPr lang="en-US" altLang="zh-CN" dirty="0"/>
              <a:t>IFNG</a:t>
            </a:r>
          </a:p>
          <a:p>
            <a:pPr algn="ctr"/>
            <a:r>
              <a:rPr lang="en-US" altLang="zh-CN" dirty="0"/>
              <a:t>CST7</a:t>
            </a:r>
          </a:p>
          <a:p>
            <a:pPr algn="ctr"/>
            <a:r>
              <a:rPr lang="en-US" altLang="zh-CN" dirty="0"/>
              <a:t>GZMA</a:t>
            </a:r>
          </a:p>
          <a:p>
            <a:pPr algn="ctr"/>
            <a:r>
              <a:rPr lang="en-US" altLang="zh-CN" dirty="0"/>
              <a:t>CCL4</a:t>
            </a:r>
          </a:p>
          <a:p>
            <a:pPr algn="ctr"/>
            <a:r>
              <a:rPr lang="en-US" altLang="zh-CN" dirty="0"/>
              <a:t>CCL5</a:t>
            </a:r>
          </a:p>
          <a:p>
            <a:pPr algn="ctr"/>
            <a:r>
              <a:rPr lang="en-US" altLang="zh-CN" dirty="0"/>
              <a:t>IFNG</a:t>
            </a:r>
          </a:p>
          <a:p>
            <a:pPr algn="ctr"/>
            <a:r>
              <a:rPr lang="en-US" altLang="zh-CN" dirty="0"/>
              <a:t>…</a:t>
            </a:r>
            <a:endParaRPr lang="zh-CN" altLang="en-US" dirty="0"/>
          </a:p>
        </p:txBody>
      </p:sp>
      <p:sp>
        <p:nvSpPr>
          <p:cNvPr id="42" name="文本框 41">
            <a:extLst>
              <a:ext uri="{FF2B5EF4-FFF2-40B4-BE49-F238E27FC236}">
                <a16:creationId xmlns:a16="http://schemas.microsoft.com/office/drawing/2014/main" id="{A1784065-C90C-4B13-8BB6-5E10194C890A}"/>
              </a:ext>
            </a:extLst>
          </p:cNvPr>
          <p:cNvSpPr txBox="1"/>
          <p:nvPr/>
        </p:nvSpPr>
        <p:spPr>
          <a:xfrm>
            <a:off x="389447" y="1449597"/>
            <a:ext cx="1517073" cy="338554"/>
          </a:xfrm>
          <a:prstGeom prst="rect">
            <a:avLst/>
          </a:prstGeom>
          <a:noFill/>
        </p:spPr>
        <p:txBody>
          <a:bodyPr wrap="square" rtlCol="0">
            <a:spAutoFit/>
          </a:bodyPr>
          <a:lstStyle/>
          <a:p>
            <a:r>
              <a:rPr lang="en-US" altLang="zh-CN" sz="1600" dirty="0"/>
              <a:t>shared markers</a:t>
            </a:r>
            <a:endParaRPr lang="zh-CN" altLang="en-US" sz="1600" dirty="0"/>
          </a:p>
        </p:txBody>
      </p:sp>
      <p:sp>
        <p:nvSpPr>
          <p:cNvPr id="43" name="文本框 42">
            <a:extLst>
              <a:ext uri="{FF2B5EF4-FFF2-40B4-BE49-F238E27FC236}">
                <a16:creationId xmlns:a16="http://schemas.microsoft.com/office/drawing/2014/main" id="{32370263-BE63-4963-B963-BFA6E85C65A9}"/>
              </a:ext>
            </a:extLst>
          </p:cNvPr>
          <p:cNvSpPr txBox="1"/>
          <p:nvPr/>
        </p:nvSpPr>
        <p:spPr>
          <a:xfrm>
            <a:off x="7092442" y="1449597"/>
            <a:ext cx="1521633" cy="338554"/>
          </a:xfrm>
          <a:prstGeom prst="rect">
            <a:avLst/>
          </a:prstGeom>
          <a:noFill/>
        </p:spPr>
        <p:txBody>
          <a:bodyPr wrap="square" rtlCol="0">
            <a:spAutoFit/>
          </a:bodyPr>
          <a:lstStyle/>
          <a:p>
            <a:r>
              <a:rPr lang="en-US" altLang="zh-CN" sz="1600" dirty="0"/>
              <a:t>shared markers</a:t>
            </a:r>
            <a:endParaRPr lang="zh-CN" altLang="en-US" sz="1600" dirty="0"/>
          </a:p>
        </p:txBody>
      </p:sp>
      <p:sp>
        <p:nvSpPr>
          <p:cNvPr id="28" name="文本框 27">
            <a:extLst>
              <a:ext uri="{FF2B5EF4-FFF2-40B4-BE49-F238E27FC236}">
                <a16:creationId xmlns:a16="http://schemas.microsoft.com/office/drawing/2014/main" id="{FB95A11C-D1D5-4ECD-BBD6-96FDCD7D5DA4}"/>
              </a:ext>
            </a:extLst>
          </p:cNvPr>
          <p:cNvSpPr txBox="1"/>
          <p:nvPr/>
        </p:nvSpPr>
        <p:spPr>
          <a:xfrm>
            <a:off x="583620" y="6228279"/>
            <a:ext cx="2453501" cy="338554"/>
          </a:xfrm>
          <a:prstGeom prst="rect">
            <a:avLst/>
          </a:prstGeom>
          <a:noFill/>
        </p:spPr>
        <p:txBody>
          <a:bodyPr wrap="square" rtlCol="0">
            <a:spAutoFit/>
          </a:bodyPr>
          <a:lstStyle/>
          <a:p>
            <a:r>
              <a:rPr lang="en-US" altLang="zh-CN" sz="1600" dirty="0"/>
              <a:t>*ILC: Innate lymphoid cell</a:t>
            </a:r>
            <a:r>
              <a:rPr lang="zh-CN" altLang="en-US" sz="1600" dirty="0"/>
              <a:t> </a:t>
            </a:r>
          </a:p>
        </p:txBody>
      </p:sp>
    </p:spTree>
    <p:extLst>
      <p:ext uri="{BB962C8B-B14F-4D97-AF65-F5344CB8AC3E}">
        <p14:creationId xmlns:p14="http://schemas.microsoft.com/office/powerpoint/2010/main" val="288172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par>
                                <p:cTn id="17" presetID="2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par>
                                <p:cTn id="20" presetID="22" presetClass="entr" presetSubtype="1"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6" grpId="0" animBg="1"/>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831588E6-1EF2-450E-91ED-BCA5085606D9}"/>
              </a:ext>
            </a:extLst>
          </p:cNvPr>
          <p:cNvPicPr>
            <a:picLocks noChangeAspect="1"/>
          </p:cNvPicPr>
          <p:nvPr/>
        </p:nvPicPr>
        <p:blipFill>
          <a:blip r:embed="rId3"/>
          <a:stretch>
            <a:fillRect/>
          </a:stretch>
        </p:blipFill>
        <p:spPr>
          <a:xfrm>
            <a:off x="547717" y="1204699"/>
            <a:ext cx="4188833" cy="2918522"/>
          </a:xfrm>
          <a:prstGeom prst="rect">
            <a:avLst/>
          </a:prstGeom>
        </p:spPr>
      </p:pic>
      <p:sp>
        <p:nvSpPr>
          <p:cNvPr id="19" name="标题 1">
            <a:extLst>
              <a:ext uri="{FF2B5EF4-FFF2-40B4-BE49-F238E27FC236}">
                <a16:creationId xmlns:a16="http://schemas.microsoft.com/office/drawing/2014/main" id="{E36085DF-DD94-4B65-ABE1-95682BC042C5}"/>
              </a:ext>
            </a:extLst>
          </p:cNvPr>
          <p:cNvSpPr txBox="1">
            <a:spLocks/>
          </p:cNvSpPr>
          <p:nvPr/>
        </p:nvSpPr>
        <p:spPr>
          <a:xfrm>
            <a:off x="162000" y="136506"/>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Role of ID2(Inhibitor of Differentiation 2) </a:t>
            </a:r>
          </a:p>
        </p:txBody>
      </p:sp>
      <p:sp>
        <p:nvSpPr>
          <p:cNvPr id="20" name="矩形 19">
            <a:extLst>
              <a:ext uri="{FF2B5EF4-FFF2-40B4-BE49-F238E27FC236}">
                <a16:creationId xmlns:a16="http://schemas.microsoft.com/office/drawing/2014/main" id="{EE0C9354-10A3-4CF7-8576-724BF0E37BFA}"/>
              </a:ext>
            </a:extLst>
          </p:cNvPr>
          <p:cNvSpPr/>
          <p:nvPr/>
        </p:nvSpPr>
        <p:spPr>
          <a:xfrm>
            <a:off x="626638" y="4143471"/>
            <a:ext cx="3657027" cy="307777"/>
          </a:xfrm>
          <a:prstGeom prst="rect">
            <a:avLst/>
          </a:prstGeom>
        </p:spPr>
        <p:txBody>
          <a:bodyPr wrap="none">
            <a:spAutoFit/>
          </a:bodyPr>
          <a:lstStyle/>
          <a:p>
            <a:r>
              <a:rPr lang="en-US" altLang="zh-CN" sz="1400" dirty="0"/>
              <a:t>Ellen V Rothenberg (2014) </a:t>
            </a:r>
            <a:r>
              <a:rPr lang="zh-CN" altLang="en-US" sz="1400" i="1" dirty="0"/>
              <a:t>Annu</a:t>
            </a:r>
            <a:r>
              <a:rPr lang="en-US" altLang="zh-CN" sz="1400" i="1" dirty="0"/>
              <a:t>.</a:t>
            </a:r>
            <a:r>
              <a:rPr lang="zh-CN" altLang="en-US" sz="1400" i="1" dirty="0"/>
              <a:t> Rev</a:t>
            </a:r>
            <a:r>
              <a:rPr lang="en-US" altLang="zh-CN" sz="1400" i="1" dirty="0"/>
              <a:t>.</a:t>
            </a:r>
            <a:r>
              <a:rPr lang="zh-CN" altLang="en-US" sz="1400" i="1" dirty="0"/>
              <a:t> Immunol</a:t>
            </a:r>
            <a:r>
              <a:rPr lang="en-US" altLang="zh-CN" sz="1400" i="1" dirty="0"/>
              <a:t>.</a:t>
            </a:r>
            <a:endParaRPr lang="zh-CN" altLang="en-US" sz="1400" i="1" dirty="0"/>
          </a:p>
        </p:txBody>
      </p:sp>
      <p:sp>
        <p:nvSpPr>
          <p:cNvPr id="22" name="文本框 21">
            <a:extLst>
              <a:ext uri="{FF2B5EF4-FFF2-40B4-BE49-F238E27FC236}">
                <a16:creationId xmlns:a16="http://schemas.microsoft.com/office/drawing/2014/main" id="{12798938-22D4-4C2B-92BB-F4FF47AFABDE}"/>
              </a:ext>
            </a:extLst>
          </p:cNvPr>
          <p:cNvSpPr txBox="1"/>
          <p:nvPr/>
        </p:nvSpPr>
        <p:spPr>
          <a:xfrm>
            <a:off x="590641" y="446502"/>
            <a:ext cx="7540172"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Is ID2 the key transcription factor leading to the emergence of TLB?</a:t>
            </a:r>
          </a:p>
          <a:p>
            <a:pPr marL="285750" indent="-285750">
              <a:lnSpc>
                <a:spcPct val="150000"/>
              </a:lnSpc>
              <a:buFont typeface="Arial" panose="020B0604020202020204" pitchFamily="34" charset="0"/>
              <a:buChar char="•"/>
            </a:pPr>
            <a:r>
              <a:rPr lang="en-US" altLang="zh-CN" dirty="0"/>
              <a:t>When and what cell embarked on the developmental path of TLB ?</a:t>
            </a:r>
          </a:p>
        </p:txBody>
      </p:sp>
      <p:pic>
        <p:nvPicPr>
          <p:cNvPr id="6" name="图片 5">
            <a:extLst>
              <a:ext uri="{FF2B5EF4-FFF2-40B4-BE49-F238E27FC236}">
                <a16:creationId xmlns:a16="http://schemas.microsoft.com/office/drawing/2014/main" id="{1C90DAF4-4A6D-4384-8C3B-CD2374018330}"/>
              </a:ext>
            </a:extLst>
          </p:cNvPr>
          <p:cNvPicPr>
            <a:picLocks noChangeAspect="1"/>
          </p:cNvPicPr>
          <p:nvPr/>
        </p:nvPicPr>
        <p:blipFill rotWithShape="1">
          <a:blip r:embed="rId4"/>
          <a:srcRect l="20645" t="12426" r="20315" b="6000"/>
          <a:stretch/>
        </p:blipFill>
        <p:spPr>
          <a:xfrm>
            <a:off x="5091347" y="1371262"/>
            <a:ext cx="1916609" cy="2209801"/>
          </a:xfrm>
          <a:prstGeom prst="rect">
            <a:avLst/>
          </a:prstGeom>
        </p:spPr>
      </p:pic>
      <p:sp>
        <p:nvSpPr>
          <p:cNvPr id="8" name="矩形 7">
            <a:extLst>
              <a:ext uri="{FF2B5EF4-FFF2-40B4-BE49-F238E27FC236}">
                <a16:creationId xmlns:a16="http://schemas.microsoft.com/office/drawing/2014/main" id="{E7F7431B-8F5F-48F2-BB77-023A81C44FED}"/>
              </a:ext>
            </a:extLst>
          </p:cNvPr>
          <p:cNvSpPr/>
          <p:nvPr/>
        </p:nvSpPr>
        <p:spPr>
          <a:xfrm>
            <a:off x="7165803" y="1599246"/>
            <a:ext cx="1173719" cy="584775"/>
          </a:xfrm>
          <a:prstGeom prst="rect">
            <a:avLst/>
          </a:prstGeom>
        </p:spPr>
        <p:txBody>
          <a:bodyPr wrap="none">
            <a:spAutoFit/>
          </a:bodyPr>
          <a:lstStyle/>
          <a:p>
            <a:r>
              <a:rPr lang="en-US" altLang="zh-CN" sz="1600" dirty="0"/>
              <a:t>chromatin </a:t>
            </a:r>
          </a:p>
          <a:p>
            <a:r>
              <a:rPr lang="en-US" altLang="zh-CN" sz="1600" dirty="0"/>
              <a:t>accessibility</a:t>
            </a:r>
            <a:endParaRPr lang="zh-CN" altLang="en-US" sz="1600" dirty="0"/>
          </a:p>
        </p:txBody>
      </p:sp>
      <p:pic>
        <p:nvPicPr>
          <p:cNvPr id="9" name="图片 8">
            <a:extLst>
              <a:ext uri="{FF2B5EF4-FFF2-40B4-BE49-F238E27FC236}">
                <a16:creationId xmlns:a16="http://schemas.microsoft.com/office/drawing/2014/main" id="{FD466CA3-C586-45BB-BAD5-3BA1DA2D939F}"/>
              </a:ext>
            </a:extLst>
          </p:cNvPr>
          <p:cNvPicPr>
            <a:picLocks noChangeAspect="1"/>
          </p:cNvPicPr>
          <p:nvPr/>
        </p:nvPicPr>
        <p:blipFill rotWithShape="1">
          <a:blip r:embed="rId5"/>
          <a:srcRect t="10306" b="10468"/>
          <a:stretch/>
        </p:blipFill>
        <p:spPr>
          <a:xfrm>
            <a:off x="5005954" y="3665798"/>
            <a:ext cx="3290395" cy="1749965"/>
          </a:xfrm>
          <a:prstGeom prst="rect">
            <a:avLst/>
          </a:prstGeom>
        </p:spPr>
      </p:pic>
      <p:sp>
        <p:nvSpPr>
          <p:cNvPr id="10" name="矩形 9">
            <a:extLst>
              <a:ext uri="{FF2B5EF4-FFF2-40B4-BE49-F238E27FC236}">
                <a16:creationId xmlns:a16="http://schemas.microsoft.com/office/drawing/2014/main" id="{EE5FE372-D22A-499F-9E88-611CFDDFE7FA}"/>
              </a:ext>
            </a:extLst>
          </p:cNvPr>
          <p:cNvSpPr/>
          <p:nvPr/>
        </p:nvSpPr>
        <p:spPr>
          <a:xfrm>
            <a:off x="7110940" y="3628607"/>
            <a:ext cx="1485343" cy="338554"/>
          </a:xfrm>
          <a:prstGeom prst="rect">
            <a:avLst/>
          </a:prstGeom>
        </p:spPr>
        <p:txBody>
          <a:bodyPr wrap="none">
            <a:spAutoFit/>
          </a:bodyPr>
          <a:lstStyle/>
          <a:p>
            <a:r>
              <a:rPr lang="en-US" altLang="zh-CN" sz="1600" dirty="0"/>
              <a:t>RNA expression</a:t>
            </a:r>
            <a:endParaRPr lang="zh-CN" altLang="en-US" sz="1600" dirty="0"/>
          </a:p>
        </p:txBody>
      </p:sp>
      <p:sp>
        <p:nvSpPr>
          <p:cNvPr id="2" name="文本框 1">
            <a:extLst>
              <a:ext uri="{FF2B5EF4-FFF2-40B4-BE49-F238E27FC236}">
                <a16:creationId xmlns:a16="http://schemas.microsoft.com/office/drawing/2014/main" id="{071CB378-CB83-4469-A879-FBB4F631D99B}"/>
              </a:ext>
            </a:extLst>
          </p:cNvPr>
          <p:cNvSpPr txBox="1"/>
          <p:nvPr/>
        </p:nvSpPr>
        <p:spPr>
          <a:xfrm>
            <a:off x="626638" y="4449602"/>
            <a:ext cx="3486704" cy="307777"/>
          </a:xfrm>
          <a:prstGeom prst="rect">
            <a:avLst/>
          </a:prstGeom>
          <a:noFill/>
        </p:spPr>
        <p:txBody>
          <a:bodyPr wrap="square" rtlCol="0">
            <a:spAutoFit/>
          </a:bodyPr>
          <a:lstStyle/>
          <a:p>
            <a:r>
              <a:rPr lang="en-US" altLang="zh-CN" sz="1400" dirty="0"/>
              <a:t>NOTE: this is the model in mouse </a:t>
            </a:r>
            <a:endParaRPr lang="zh-CN" altLang="en-US" sz="1400" dirty="0"/>
          </a:p>
        </p:txBody>
      </p:sp>
      <p:sp>
        <p:nvSpPr>
          <p:cNvPr id="3" name="文本框 2">
            <a:extLst>
              <a:ext uri="{FF2B5EF4-FFF2-40B4-BE49-F238E27FC236}">
                <a16:creationId xmlns:a16="http://schemas.microsoft.com/office/drawing/2014/main" id="{7209E532-7519-42EB-BDB7-60A49671DA04}"/>
              </a:ext>
            </a:extLst>
          </p:cNvPr>
          <p:cNvSpPr txBox="1"/>
          <p:nvPr/>
        </p:nvSpPr>
        <p:spPr>
          <a:xfrm>
            <a:off x="547717" y="4654723"/>
            <a:ext cx="4458237" cy="878574"/>
          </a:xfrm>
          <a:prstGeom prst="rect">
            <a:avLst/>
          </a:prstGeom>
          <a:noFill/>
        </p:spPr>
        <p:txBody>
          <a:bodyPr wrap="square" rtlCol="0">
            <a:spAutoFit/>
          </a:bodyPr>
          <a:lstStyle/>
          <a:p>
            <a:pPr>
              <a:lnSpc>
                <a:spcPct val="150000"/>
              </a:lnSpc>
            </a:pPr>
            <a:r>
              <a:rPr lang="en-US" altLang="zh-CN" b="1" dirty="0"/>
              <a:t>T cell special module(Notch) + ID2 </a:t>
            </a:r>
            <a:r>
              <a:rPr lang="en-US" altLang="zh-CN" b="1" dirty="0">
                <a:sym typeface="Wingdings" panose="05000000000000000000" pitchFamily="2" charset="2"/>
              </a:rPr>
              <a:t> ILC</a:t>
            </a:r>
          </a:p>
          <a:p>
            <a:pPr>
              <a:lnSpc>
                <a:spcPct val="150000"/>
              </a:lnSpc>
            </a:pPr>
            <a:r>
              <a:rPr lang="en-US" altLang="zh-CN" b="1" dirty="0">
                <a:sym typeface="Wingdings" panose="05000000000000000000" pitchFamily="2" charset="2"/>
              </a:rPr>
              <a:t>B cell </a:t>
            </a:r>
            <a:r>
              <a:rPr lang="en-US" altLang="zh-CN" b="1" dirty="0"/>
              <a:t>special </a:t>
            </a:r>
            <a:r>
              <a:rPr lang="en-US" altLang="zh-CN" b="1" dirty="0">
                <a:sym typeface="Wingdings" panose="05000000000000000000" pitchFamily="2" charset="2"/>
              </a:rPr>
              <a:t>module(EBF1,PAX5) + ID2TLB</a:t>
            </a:r>
            <a:endParaRPr lang="zh-CN" altLang="en-US" b="1" dirty="0"/>
          </a:p>
        </p:txBody>
      </p:sp>
      <p:sp>
        <p:nvSpPr>
          <p:cNvPr id="4" name="矩形 3">
            <a:extLst>
              <a:ext uri="{FF2B5EF4-FFF2-40B4-BE49-F238E27FC236}">
                <a16:creationId xmlns:a16="http://schemas.microsoft.com/office/drawing/2014/main" id="{9C2891E6-1479-4610-921A-88C0C91F2CA3}"/>
              </a:ext>
            </a:extLst>
          </p:cNvPr>
          <p:cNvSpPr/>
          <p:nvPr/>
        </p:nvSpPr>
        <p:spPr>
          <a:xfrm>
            <a:off x="427251" y="5564890"/>
            <a:ext cx="7666461" cy="1323439"/>
          </a:xfrm>
          <a:prstGeom prst="rect">
            <a:avLst/>
          </a:prstGeom>
        </p:spPr>
        <p:txBody>
          <a:bodyPr wrap="square">
            <a:spAutoFit/>
          </a:bodyPr>
          <a:lstStyle/>
          <a:p>
            <a:r>
              <a:rPr lang="en-US" altLang="zh-CN" sz="1600" dirty="0">
                <a:solidFill>
                  <a:srgbClr val="000000"/>
                </a:solidFill>
              </a:rPr>
              <a:t>The ILC lineages of lymphocytes depend not on E protein activity but on the neutralization of E proteins by Id2 in order to develop…None of these correspond to “innate B cells” – it appears that the B cell program has too direct and intimate an involvement of E proteins in every aspect of cellular function to possess an “innate” equivalent.</a:t>
            </a:r>
            <a:endParaRPr lang="zh-CN" altLang="en-US" sz="1600" dirty="0">
              <a:solidFill>
                <a:srgbClr val="000000"/>
              </a:solidFill>
            </a:endParaRPr>
          </a:p>
          <a:p>
            <a:endParaRPr lang="zh-CN" altLang="en-US" sz="1600" dirty="0"/>
          </a:p>
        </p:txBody>
      </p:sp>
    </p:spTree>
    <p:extLst>
      <p:ext uri="{BB962C8B-B14F-4D97-AF65-F5344CB8AC3E}">
        <p14:creationId xmlns:p14="http://schemas.microsoft.com/office/powerpoint/2010/main" val="25853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DE1B2F-B534-4534-99D8-6DE7794E1FBA}"/>
              </a:ext>
            </a:extLst>
          </p:cNvPr>
          <p:cNvSpPr>
            <a:spLocks noGrp="1"/>
          </p:cNvSpPr>
          <p:nvPr>
            <p:ph type="sldNum" sz="quarter" idx="12"/>
          </p:nvPr>
        </p:nvSpPr>
        <p:spPr/>
        <p:txBody>
          <a:bodyPr/>
          <a:lstStyle/>
          <a:p>
            <a:fld id="{48F63A3B-78C7-47BE-AE5E-E10140E04643}" type="slidenum">
              <a:rPr lang="en-US" smtClean="0"/>
              <a:t>23</a:t>
            </a:fld>
            <a:endParaRPr lang="en-US" dirty="0"/>
          </a:p>
        </p:txBody>
      </p:sp>
      <p:sp>
        <p:nvSpPr>
          <p:cNvPr id="3" name="标题 1">
            <a:extLst>
              <a:ext uri="{FF2B5EF4-FFF2-40B4-BE49-F238E27FC236}">
                <a16:creationId xmlns:a16="http://schemas.microsoft.com/office/drawing/2014/main" id="{F2B42F47-8B7E-44B0-B2E7-B6E226794996}"/>
              </a:ext>
            </a:extLst>
          </p:cNvPr>
          <p:cNvSpPr txBox="1">
            <a:spLocks/>
          </p:cNvSpPr>
          <p:nvPr/>
        </p:nvSpPr>
        <p:spPr>
          <a:xfrm>
            <a:off x="3211158" y="2556234"/>
            <a:ext cx="348234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latin typeface="+mn-lt"/>
                <a:ea typeface="+mn-ea"/>
                <a:cs typeface="+mn-cs"/>
              </a:rPr>
              <a:t>TLB and SLE</a:t>
            </a:r>
          </a:p>
        </p:txBody>
      </p:sp>
    </p:spTree>
    <p:extLst>
      <p:ext uri="{BB962C8B-B14F-4D97-AF65-F5344CB8AC3E}">
        <p14:creationId xmlns:p14="http://schemas.microsoft.com/office/powerpoint/2010/main" val="1628075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Disease association(SLE)</a:t>
            </a:r>
          </a:p>
        </p:txBody>
      </p:sp>
      <p:pic>
        <p:nvPicPr>
          <p:cNvPr id="7" name="图片 6">
            <a:extLst>
              <a:ext uri="{FF2B5EF4-FFF2-40B4-BE49-F238E27FC236}">
                <a16:creationId xmlns:a16="http://schemas.microsoft.com/office/drawing/2014/main" id="{AA9621A4-BFA1-450F-8F7E-631B91CF7F9B}"/>
              </a:ext>
            </a:extLst>
          </p:cNvPr>
          <p:cNvPicPr/>
          <p:nvPr/>
        </p:nvPicPr>
        <p:blipFill>
          <a:blip r:embed="rId3"/>
          <a:stretch>
            <a:fillRect/>
          </a:stretch>
        </p:blipFill>
        <p:spPr>
          <a:xfrm>
            <a:off x="497118" y="1414235"/>
            <a:ext cx="3999603" cy="2010410"/>
          </a:xfrm>
          <a:prstGeom prst="rect">
            <a:avLst/>
          </a:prstGeom>
        </p:spPr>
      </p:pic>
      <p:pic>
        <p:nvPicPr>
          <p:cNvPr id="8" name="图片 7">
            <a:extLst>
              <a:ext uri="{FF2B5EF4-FFF2-40B4-BE49-F238E27FC236}">
                <a16:creationId xmlns:a16="http://schemas.microsoft.com/office/drawing/2014/main" id="{971F1757-9F8D-4A5E-8D5B-6F10CEA35B93}"/>
              </a:ext>
            </a:extLst>
          </p:cNvPr>
          <p:cNvPicPr/>
          <p:nvPr/>
        </p:nvPicPr>
        <p:blipFill>
          <a:blip r:embed="rId4"/>
          <a:stretch>
            <a:fillRect/>
          </a:stretch>
        </p:blipFill>
        <p:spPr>
          <a:xfrm>
            <a:off x="4732218" y="1414235"/>
            <a:ext cx="3980348" cy="2010410"/>
          </a:xfrm>
          <a:prstGeom prst="rect">
            <a:avLst/>
          </a:prstGeom>
        </p:spPr>
      </p:pic>
      <p:sp>
        <p:nvSpPr>
          <p:cNvPr id="2" name="文本框 1">
            <a:extLst>
              <a:ext uri="{FF2B5EF4-FFF2-40B4-BE49-F238E27FC236}">
                <a16:creationId xmlns:a16="http://schemas.microsoft.com/office/drawing/2014/main" id="{E1158222-9068-49BC-A89E-10106FE21A61}"/>
              </a:ext>
            </a:extLst>
          </p:cNvPr>
          <p:cNvSpPr txBox="1"/>
          <p:nvPr/>
        </p:nvSpPr>
        <p:spPr>
          <a:xfrm>
            <a:off x="3737429" y="3382241"/>
            <a:ext cx="2227943" cy="369332"/>
          </a:xfrm>
          <a:prstGeom prst="rect">
            <a:avLst/>
          </a:prstGeom>
          <a:noFill/>
        </p:spPr>
        <p:txBody>
          <a:bodyPr wrap="square" rtlCol="0">
            <a:spAutoFit/>
          </a:bodyPr>
          <a:lstStyle/>
          <a:p>
            <a:r>
              <a:rPr lang="en-US" altLang="zh-CN" dirty="0"/>
              <a:t>GO enrichment (BP)</a:t>
            </a:r>
            <a:endParaRPr lang="zh-CN" altLang="en-US" dirty="0"/>
          </a:p>
        </p:txBody>
      </p:sp>
      <p:pic>
        <p:nvPicPr>
          <p:cNvPr id="10" name="图片 9">
            <a:extLst>
              <a:ext uri="{FF2B5EF4-FFF2-40B4-BE49-F238E27FC236}">
                <a16:creationId xmlns:a16="http://schemas.microsoft.com/office/drawing/2014/main" id="{ED6C4C5A-16F2-4778-BB78-41FDB449E564}"/>
              </a:ext>
            </a:extLst>
          </p:cNvPr>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Lst>
          </a:blip>
          <a:srcRect l="3855" t="7952"/>
          <a:stretch/>
        </p:blipFill>
        <p:spPr>
          <a:xfrm>
            <a:off x="4558044" y="3852724"/>
            <a:ext cx="4241606" cy="2375632"/>
          </a:xfrm>
          <a:prstGeom prst="rect">
            <a:avLst/>
          </a:prstGeom>
        </p:spPr>
      </p:pic>
      <p:pic>
        <p:nvPicPr>
          <p:cNvPr id="9" name="图片 8">
            <a:extLst>
              <a:ext uri="{FF2B5EF4-FFF2-40B4-BE49-F238E27FC236}">
                <a16:creationId xmlns:a16="http://schemas.microsoft.com/office/drawing/2014/main" id="{F7D05098-CD42-431C-8BC7-142E1D4E3D85}"/>
              </a:ext>
            </a:extLst>
          </p:cNvPr>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Lst>
          </a:blip>
          <a:srcRect l="3465" t="6420" r="1548"/>
          <a:stretch/>
        </p:blipFill>
        <p:spPr>
          <a:xfrm>
            <a:off x="250130" y="3812897"/>
            <a:ext cx="4241607" cy="2432785"/>
          </a:xfrm>
          <a:prstGeom prst="rect">
            <a:avLst/>
          </a:prstGeom>
        </p:spPr>
      </p:pic>
      <p:sp>
        <p:nvSpPr>
          <p:cNvPr id="11" name="文本框 10">
            <a:extLst>
              <a:ext uri="{FF2B5EF4-FFF2-40B4-BE49-F238E27FC236}">
                <a16:creationId xmlns:a16="http://schemas.microsoft.com/office/drawing/2014/main" id="{17A5EB58-23C1-42A4-89D0-63197C81FD76}"/>
              </a:ext>
            </a:extLst>
          </p:cNvPr>
          <p:cNvSpPr txBox="1"/>
          <p:nvPr/>
        </p:nvSpPr>
        <p:spPr>
          <a:xfrm>
            <a:off x="3918856" y="6300981"/>
            <a:ext cx="2227943" cy="369332"/>
          </a:xfrm>
          <a:prstGeom prst="rect">
            <a:avLst/>
          </a:prstGeom>
          <a:noFill/>
        </p:spPr>
        <p:txBody>
          <a:bodyPr wrap="square" rtlCol="0">
            <a:spAutoFit/>
          </a:bodyPr>
          <a:lstStyle/>
          <a:p>
            <a:r>
              <a:rPr lang="en-US" altLang="zh-CN" dirty="0"/>
              <a:t>GSEA enrichment</a:t>
            </a:r>
            <a:endParaRPr lang="zh-CN" altLang="en-US" dirty="0"/>
          </a:p>
        </p:txBody>
      </p:sp>
      <p:sp>
        <p:nvSpPr>
          <p:cNvPr id="12" name="文本框 11">
            <a:extLst>
              <a:ext uri="{FF2B5EF4-FFF2-40B4-BE49-F238E27FC236}">
                <a16:creationId xmlns:a16="http://schemas.microsoft.com/office/drawing/2014/main" id="{4FE2D2C2-7E9D-4DEA-81E5-9117258E9ADB}"/>
              </a:ext>
            </a:extLst>
          </p:cNvPr>
          <p:cNvSpPr txBox="1"/>
          <p:nvPr/>
        </p:nvSpPr>
        <p:spPr>
          <a:xfrm>
            <a:off x="446879" y="612318"/>
            <a:ext cx="7707083" cy="646331"/>
          </a:xfrm>
          <a:prstGeom prst="rect">
            <a:avLst/>
          </a:prstGeom>
          <a:noFill/>
        </p:spPr>
        <p:txBody>
          <a:bodyPr wrap="square" rtlCol="0">
            <a:spAutoFit/>
          </a:bodyPr>
          <a:lstStyle/>
          <a:p>
            <a:r>
              <a:rPr lang="en-US" altLang="zh-CN" dirty="0"/>
              <a:t>Pathway enrichment give us some hint that TLB_mem1 and TLB_mem2 are functionally different but both related to autoimmune diseases</a:t>
            </a:r>
            <a:endParaRPr lang="zh-CN" altLang="en-US" dirty="0"/>
          </a:p>
        </p:txBody>
      </p:sp>
      <p:sp>
        <p:nvSpPr>
          <p:cNvPr id="13" name="文本框 12">
            <a:extLst>
              <a:ext uri="{FF2B5EF4-FFF2-40B4-BE49-F238E27FC236}">
                <a16:creationId xmlns:a16="http://schemas.microsoft.com/office/drawing/2014/main" id="{172ED3C8-8C2C-4FBC-9081-6DE7CE0A5942}"/>
              </a:ext>
            </a:extLst>
          </p:cNvPr>
          <p:cNvSpPr txBox="1"/>
          <p:nvPr/>
        </p:nvSpPr>
        <p:spPr>
          <a:xfrm>
            <a:off x="6289518" y="1179873"/>
            <a:ext cx="2227943" cy="369332"/>
          </a:xfrm>
          <a:prstGeom prst="rect">
            <a:avLst/>
          </a:prstGeom>
          <a:noFill/>
        </p:spPr>
        <p:txBody>
          <a:bodyPr wrap="square" rtlCol="0">
            <a:spAutoFit/>
          </a:bodyPr>
          <a:lstStyle/>
          <a:p>
            <a:r>
              <a:rPr lang="en-US" altLang="zh-CN" dirty="0"/>
              <a:t>TLB_mem2</a:t>
            </a:r>
            <a:endParaRPr lang="zh-CN" altLang="en-US" dirty="0"/>
          </a:p>
        </p:txBody>
      </p:sp>
      <p:sp>
        <p:nvSpPr>
          <p:cNvPr id="14" name="文本框 13">
            <a:extLst>
              <a:ext uri="{FF2B5EF4-FFF2-40B4-BE49-F238E27FC236}">
                <a16:creationId xmlns:a16="http://schemas.microsoft.com/office/drawing/2014/main" id="{6F9A2E70-5C51-4E53-84D6-9AEA34963128}"/>
              </a:ext>
            </a:extLst>
          </p:cNvPr>
          <p:cNvSpPr txBox="1"/>
          <p:nvPr/>
        </p:nvSpPr>
        <p:spPr>
          <a:xfrm>
            <a:off x="2101224" y="1178314"/>
            <a:ext cx="2227943" cy="369332"/>
          </a:xfrm>
          <a:prstGeom prst="rect">
            <a:avLst/>
          </a:prstGeom>
          <a:noFill/>
        </p:spPr>
        <p:txBody>
          <a:bodyPr wrap="square" rtlCol="0">
            <a:spAutoFit/>
          </a:bodyPr>
          <a:lstStyle/>
          <a:p>
            <a:r>
              <a:rPr lang="en-US" altLang="zh-CN" dirty="0"/>
              <a:t>TLB_mem1</a:t>
            </a:r>
            <a:endParaRPr lang="zh-CN" altLang="en-US" dirty="0"/>
          </a:p>
        </p:txBody>
      </p:sp>
      <p:cxnSp>
        <p:nvCxnSpPr>
          <p:cNvPr id="4" name="直接连接符 3">
            <a:extLst>
              <a:ext uri="{FF2B5EF4-FFF2-40B4-BE49-F238E27FC236}">
                <a16:creationId xmlns:a16="http://schemas.microsoft.com/office/drawing/2014/main" id="{89A827F0-52D7-46C3-812B-F9098392D31A}"/>
              </a:ext>
            </a:extLst>
          </p:cNvPr>
          <p:cNvCxnSpPr/>
          <p:nvPr/>
        </p:nvCxnSpPr>
        <p:spPr>
          <a:xfrm>
            <a:off x="1363980" y="4815840"/>
            <a:ext cx="1219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E6BE55A-A783-43D9-B8D2-A75902A3E730}"/>
              </a:ext>
            </a:extLst>
          </p:cNvPr>
          <p:cNvCxnSpPr/>
          <p:nvPr/>
        </p:nvCxnSpPr>
        <p:spPr>
          <a:xfrm>
            <a:off x="5621020" y="5720080"/>
            <a:ext cx="1219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72881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E7E6A87-DE88-40FB-AC65-0E304658F8F4}"/>
              </a:ext>
            </a:extLst>
          </p:cNvPr>
          <p:cNvSpPr>
            <a:spLocks noGrp="1"/>
          </p:cNvSpPr>
          <p:nvPr>
            <p:ph type="sldNum" sz="quarter" idx="12"/>
          </p:nvPr>
        </p:nvSpPr>
        <p:spPr>
          <a:xfrm>
            <a:off x="6512814" y="6356351"/>
            <a:ext cx="2057400" cy="365125"/>
          </a:xfrm>
        </p:spPr>
        <p:txBody>
          <a:bodyPr/>
          <a:lstStyle/>
          <a:p>
            <a:fld id="{03A5297B-337B-4F1B-BFA1-168E2466F4C1}" type="slidenum">
              <a:rPr lang="en-US" smtClean="0"/>
              <a:t>25</a:t>
            </a:fld>
            <a:endParaRPr lang="en-US"/>
          </a:p>
        </p:txBody>
      </p:sp>
      <p:sp>
        <p:nvSpPr>
          <p:cNvPr id="5" name="标题 2">
            <a:extLst>
              <a:ext uri="{FF2B5EF4-FFF2-40B4-BE49-F238E27FC236}">
                <a16:creationId xmlns:a16="http://schemas.microsoft.com/office/drawing/2014/main" id="{1BE66C7B-3063-4C1B-8785-EB56C11807C9}"/>
              </a:ext>
            </a:extLst>
          </p:cNvPr>
          <p:cNvSpPr>
            <a:spLocks noGrp="1"/>
          </p:cNvSpPr>
          <p:nvPr>
            <p:ph type="title"/>
          </p:nvPr>
        </p:nvSpPr>
        <p:spPr>
          <a:xfrm>
            <a:off x="82056" y="136524"/>
            <a:ext cx="7119155" cy="516014"/>
          </a:xfrm>
        </p:spPr>
        <p:txBody>
          <a:bodyPr>
            <a:noAutofit/>
          </a:bodyPr>
          <a:lstStyle/>
          <a:p>
            <a:r>
              <a:rPr lang="en-US" sz="2400" b="1" dirty="0">
                <a:latin typeface="+mn-lt"/>
              </a:rPr>
              <a:t>Higher throughput screening framework</a:t>
            </a:r>
          </a:p>
        </p:txBody>
      </p:sp>
      <p:pic>
        <p:nvPicPr>
          <p:cNvPr id="10" name="图片 9">
            <a:extLst>
              <a:ext uri="{FF2B5EF4-FFF2-40B4-BE49-F238E27FC236}">
                <a16:creationId xmlns:a16="http://schemas.microsoft.com/office/drawing/2014/main" id="{179569A2-7051-4C5F-A1CE-7BD9B2907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796" y="1071734"/>
            <a:ext cx="922726" cy="922726"/>
          </a:xfrm>
          <a:prstGeom prst="rect">
            <a:avLst/>
          </a:prstGeom>
        </p:spPr>
      </p:pic>
      <p:sp>
        <p:nvSpPr>
          <p:cNvPr id="11" name="文本框 10">
            <a:extLst>
              <a:ext uri="{FF2B5EF4-FFF2-40B4-BE49-F238E27FC236}">
                <a16:creationId xmlns:a16="http://schemas.microsoft.com/office/drawing/2014/main" id="{68C00BD0-5BBA-4E8A-A902-3E5A0CD78C55}"/>
              </a:ext>
            </a:extLst>
          </p:cNvPr>
          <p:cNvSpPr txBox="1"/>
          <p:nvPr/>
        </p:nvSpPr>
        <p:spPr>
          <a:xfrm>
            <a:off x="4977141" y="1211493"/>
            <a:ext cx="1349829" cy="369332"/>
          </a:xfrm>
          <a:prstGeom prst="rect">
            <a:avLst/>
          </a:prstGeom>
          <a:noFill/>
        </p:spPr>
        <p:txBody>
          <a:bodyPr wrap="square" rtlCol="0">
            <a:spAutoFit/>
          </a:bodyPr>
          <a:lstStyle/>
          <a:p>
            <a:r>
              <a:rPr lang="en-US" altLang="zh-CN" dirty="0"/>
              <a:t>GEO ENA … </a:t>
            </a:r>
            <a:endParaRPr lang="zh-CN" altLang="en-US" dirty="0"/>
          </a:p>
        </p:txBody>
      </p:sp>
      <p:pic>
        <p:nvPicPr>
          <p:cNvPr id="20" name="图片 19">
            <a:extLst>
              <a:ext uri="{FF2B5EF4-FFF2-40B4-BE49-F238E27FC236}">
                <a16:creationId xmlns:a16="http://schemas.microsoft.com/office/drawing/2014/main" id="{EE0C907F-331E-462D-9C45-F65B741C2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880" y="2509113"/>
            <a:ext cx="725217" cy="641785"/>
          </a:xfrm>
          <a:prstGeom prst="rect">
            <a:avLst/>
          </a:prstGeom>
        </p:spPr>
      </p:pic>
      <p:sp>
        <p:nvSpPr>
          <p:cNvPr id="23" name="文本框 22">
            <a:extLst>
              <a:ext uri="{FF2B5EF4-FFF2-40B4-BE49-F238E27FC236}">
                <a16:creationId xmlns:a16="http://schemas.microsoft.com/office/drawing/2014/main" id="{E60001D4-B569-4BD4-85FC-01FE455F3F0E}"/>
              </a:ext>
            </a:extLst>
          </p:cNvPr>
          <p:cNvSpPr txBox="1"/>
          <p:nvPr/>
        </p:nvSpPr>
        <p:spPr>
          <a:xfrm>
            <a:off x="1086177" y="3231599"/>
            <a:ext cx="1995714" cy="369332"/>
          </a:xfrm>
          <a:prstGeom prst="rect">
            <a:avLst/>
          </a:prstGeom>
          <a:noFill/>
        </p:spPr>
        <p:txBody>
          <a:bodyPr wrap="square" rtlCol="0">
            <a:spAutoFit/>
          </a:bodyPr>
          <a:lstStyle/>
          <a:p>
            <a:r>
              <a:rPr lang="en-US" altLang="zh-CN" dirty="0"/>
              <a:t>key words</a:t>
            </a:r>
            <a:endParaRPr lang="zh-CN" altLang="en-US" dirty="0"/>
          </a:p>
        </p:txBody>
      </p:sp>
      <p:sp>
        <p:nvSpPr>
          <p:cNvPr id="68" name="文本框 67">
            <a:extLst>
              <a:ext uri="{FF2B5EF4-FFF2-40B4-BE49-F238E27FC236}">
                <a16:creationId xmlns:a16="http://schemas.microsoft.com/office/drawing/2014/main" id="{7355018D-A7AC-47A5-97BA-C49E2CE8063D}"/>
              </a:ext>
            </a:extLst>
          </p:cNvPr>
          <p:cNvSpPr txBox="1"/>
          <p:nvPr/>
        </p:nvSpPr>
        <p:spPr>
          <a:xfrm>
            <a:off x="1106506" y="4773597"/>
            <a:ext cx="1995714" cy="369332"/>
          </a:xfrm>
          <a:prstGeom prst="rect">
            <a:avLst/>
          </a:prstGeom>
          <a:noFill/>
        </p:spPr>
        <p:txBody>
          <a:bodyPr wrap="square" rtlCol="0">
            <a:spAutoFit/>
          </a:bodyPr>
          <a:lstStyle/>
          <a:p>
            <a:r>
              <a:rPr lang="en-US" altLang="zh-CN" dirty="0"/>
              <a:t>marker genes</a:t>
            </a:r>
            <a:endParaRPr lang="zh-CN" altLang="en-US" dirty="0"/>
          </a:p>
        </p:txBody>
      </p:sp>
      <p:pic>
        <p:nvPicPr>
          <p:cNvPr id="31" name="图片 30">
            <a:extLst>
              <a:ext uri="{FF2B5EF4-FFF2-40B4-BE49-F238E27FC236}">
                <a16:creationId xmlns:a16="http://schemas.microsoft.com/office/drawing/2014/main" id="{BA620CB6-EDD9-47BC-A5C8-CEB52453E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4783" y="2974679"/>
            <a:ext cx="955738" cy="955738"/>
          </a:xfrm>
          <a:prstGeom prst="rect">
            <a:avLst/>
          </a:prstGeom>
        </p:spPr>
      </p:pic>
      <p:sp>
        <p:nvSpPr>
          <p:cNvPr id="81" name="文本框 80">
            <a:extLst>
              <a:ext uri="{FF2B5EF4-FFF2-40B4-BE49-F238E27FC236}">
                <a16:creationId xmlns:a16="http://schemas.microsoft.com/office/drawing/2014/main" id="{C0C05944-8733-4C1F-8930-B9D958C32EC9}"/>
              </a:ext>
            </a:extLst>
          </p:cNvPr>
          <p:cNvSpPr txBox="1"/>
          <p:nvPr/>
        </p:nvSpPr>
        <p:spPr>
          <a:xfrm>
            <a:off x="2879371" y="3910337"/>
            <a:ext cx="3239801" cy="646331"/>
          </a:xfrm>
          <a:prstGeom prst="rect">
            <a:avLst/>
          </a:prstGeom>
          <a:noFill/>
        </p:spPr>
        <p:txBody>
          <a:bodyPr wrap="square" rtlCol="0">
            <a:spAutoFit/>
          </a:bodyPr>
          <a:lstStyle/>
          <a:p>
            <a:pPr algn="ctr"/>
            <a:r>
              <a:rPr lang="en-US" altLang="zh-CN" dirty="0"/>
              <a:t>searching &amp;analysis </a:t>
            </a:r>
          </a:p>
          <a:p>
            <a:pPr algn="ctr"/>
            <a:r>
              <a:rPr lang="en-US" altLang="zh-CN" dirty="0"/>
              <a:t>algorithm in HPC</a:t>
            </a:r>
            <a:endParaRPr lang="zh-CN" altLang="en-US" dirty="0"/>
          </a:p>
        </p:txBody>
      </p:sp>
      <p:pic>
        <p:nvPicPr>
          <p:cNvPr id="33" name="图片 32">
            <a:extLst>
              <a:ext uri="{FF2B5EF4-FFF2-40B4-BE49-F238E27FC236}">
                <a16:creationId xmlns:a16="http://schemas.microsoft.com/office/drawing/2014/main" id="{A4EEDDA2-199C-4CEA-ACDE-1D79CC1793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9299" y="2257594"/>
            <a:ext cx="641785" cy="641785"/>
          </a:xfrm>
          <a:prstGeom prst="rect">
            <a:avLst/>
          </a:prstGeom>
        </p:spPr>
      </p:pic>
      <p:sp>
        <p:nvSpPr>
          <p:cNvPr id="82" name="文本框 81">
            <a:extLst>
              <a:ext uri="{FF2B5EF4-FFF2-40B4-BE49-F238E27FC236}">
                <a16:creationId xmlns:a16="http://schemas.microsoft.com/office/drawing/2014/main" id="{B0248B97-5564-4FB8-8D5B-87AD0082894C}"/>
              </a:ext>
            </a:extLst>
          </p:cNvPr>
          <p:cNvSpPr txBox="1"/>
          <p:nvPr/>
        </p:nvSpPr>
        <p:spPr>
          <a:xfrm>
            <a:off x="6232310" y="2943894"/>
            <a:ext cx="1937802" cy="646331"/>
          </a:xfrm>
          <a:prstGeom prst="rect">
            <a:avLst/>
          </a:prstGeom>
          <a:noFill/>
        </p:spPr>
        <p:txBody>
          <a:bodyPr wrap="square" rtlCol="0">
            <a:spAutoFit/>
          </a:bodyPr>
          <a:lstStyle/>
          <a:p>
            <a:pPr algn="ctr"/>
            <a:r>
              <a:rPr lang="en-US" altLang="zh-CN" dirty="0"/>
              <a:t>single cell expression matrix</a:t>
            </a:r>
            <a:endParaRPr lang="zh-CN" altLang="en-US" dirty="0"/>
          </a:p>
        </p:txBody>
      </p:sp>
      <p:pic>
        <p:nvPicPr>
          <p:cNvPr id="36" name="图片 35">
            <a:extLst>
              <a:ext uri="{FF2B5EF4-FFF2-40B4-BE49-F238E27FC236}">
                <a16:creationId xmlns:a16="http://schemas.microsoft.com/office/drawing/2014/main" id="{8A70F079-E35C-4293-9888-F0973755D5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4753" y="4098717"/>
            <a:ext cx="646331" cy="646331"/>
          </a:xfrm>
          <a:prstGeom prst="rect">
            <a:avLst/>
          </a:prstGeom>
        </p:spPr>
      </p:pic>
      <p:pic>
        <p:nvPicPr>
          <p:cNvPr id="42" name="图片 41">
            <a:extLst>
              <a:ext uri="{FF2B5EF4-FFF2-40B4-BE49-F238E27FC236}">
                <a16:creationId xmlns:a16="http://schemas.microsoft.com/office/drawing/2014/main" id="{2DCAA64A-DC43-4630-A663-567C0DE184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4380" y="3815314"/>
            <a:ext cx="827655" cy="827655"/>
          </a:xfrm>
          <a:prstGeom prst="rect">
            <a:avLst/>
          </a:prstGeom>
        </p:spPr>
      </p:pic>
      <p:pic>
        <p:nvPicPr>
          <p:cNvPr id="85" name="图片 84">
            <a:extLst>
              <a:ext uri="{FF2B5EF4-FFF2-40B4-BE49-F238E27FC236}">
                <a16:creationId xmlns:a16="http://schemas.microsoft.com/office/drawing/2014/main" id="{ACA0FEE6-9603-421C-8186-2E599B03A7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7897" y="4029697"/>
            <a:ext cx="827655" cy="827655"/>
          </a:xfrm>
          <a:prstGeom prst="rect">
            <a:avLst/>
          </a:prstGeom>
        </p:spPr>
      </p:pic>
      <p:pic>
        <p:nvPicPr>
          <p:cNvPr id="86" name="图片 85">
            <a:extLst>
              <a:ext uri="{FF2B5EF4-FFF2-40B4-BE49-F238E27FC236}">
                <a16:creationId xmlns:a16="http://schemas.microsoft.com/office/drawing/2014/main" id="{3EC04735-05CE-4BE9-A192-3865E9346E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8207" y="4229141"/>
            <a:ext cx="827655" cy="827655"/>
          </a:xfrm>
          <a:prstGeom prst="rect">
            <a:avLst/>
          </a:prstGeom>
        </p:spPr>
      </p:pic>
      <p:sp>
        <p:nvSpPr>
          <p:cNvPr id="87" name="文本框 86">
            <a:extLst>
              <a:ext uri="{FF2B5EF4-FFF2-40B4-BE49-F238E27FC236}">
                <a16:creationId xmlns:a16="http://schemas.microsoft.com/office/drawing/2014/main" id="{12B1E8C2-D8FC-45E8-BA4D-4701A53DBB51}"/>
              </a:ext>
            </a:extLst>
          </p:cNvPr>
          <p:cNvSpPr txBox="1"/>
          <p:nvPr/>
        </p:nvSpPr>
        <p:spPr>
          <a:xfrm>
            <a:off x="6473227" y="4789563"/>
            <a:ext cx="1995714" cy="369332"/>
          </a:xfrm>
          <a:prstGeom prst="rect">
            <a:avLst/>
          </a:prstGeom>
          <a:noFill/>
        </p:spPr>
        <p:txBody>
          <a:bodyPr wrap="square" rtlCol="0">
            <a:spAutoFit/>
          </a:bodyPr>
          <a:lstStyle/>
          <a:p>
            <a:r>
              <a:rPr lang="en-US" altLang="zh-CN" dirty="0"/>
              <a:t>detail report</a:t>
            </a:r>
            <a:endParaRPr lang="zh-CN" altLang="en-US" dirty="0"/>
          </a:p>
        </p:txBody>
      </p:sp>
      <p:grpSp>
        <p:nvGrpSpPr>
          <p:cNvPr id="53" name="组合 52">
            <a:extLst>
              <a:ext uri="{FF2B5EF4-FFF2-40B4-BE49-F238E27FC236}">
                <a16:creationId xmlns:a16="http://schemas.microsoft.com/office/drawing/2014/main" id="{A94A55DF-C60D-424E-A8BA-99F793B4B9AB}"/>
              </a:ext>
            </a:extLst>
          </p:cNvPr>
          <p:cNvGrpSpPr/>
          <p:nvPr/>
        </p:nvGrpSpPr>
        <p:grpSpPr>
          <a:xfrm rot="21061477">
            <a:off x="2359445" y="2299825"/>
            <a:ext cx="1795730" cy="3030977"/>
            <a:chOff x="2234807" y="2399248"/>
            <a:chExt cx="1795730" cy="3030977"/>
          </a:xfrm>
        </p:grpSpPr>
        <p:sp>
          <p:nvSpPr>
            <p:cNvPr id="50" name="弧形 49">
              <a:extLst>
                <a:ext uri="{FF2B5EF4-FFF2-40B4-BE49-F238E27FC236}">
                  <a16:creationId xmlns:a16="http://schemas.microsoft.com/office/drawing/2014/main" id="{A9D8C12F-7904-4541-977A-D0734A13A002}"/>
                </a:ext>
              </a:extLst>
            </p:cNvPr>
            <p:cNvSpPr/>
            <p:nvPr/>
          </p:nvSpPr>
          <p:spPr>
            <a:xfrm rot="10131672">
              <a:off x="2442837" y="2399248"/>
              <a:ext cx="1587700" cy="1473481"/>
            </a:xfrm>
            <a:prstGeom prst="arc">
              <a:avLst>
                <a:gd name="adj1" fmla="val 17016695"/>
                <a:gd name="adj2" fmla="val 1074770"/>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a:extLst>
                <a:ext uri="{FF2B5EF4-FFF2-40B4-BE49-F238E27FC236}">
                  <a16:creationId xmlns:a16="http://schemas.microsoft.com/office/drawing/2014/main" id="{87615F9E-28FE-4556-A251-0B2F3815A06C}"/>
                </a:ext>
              </a:extLst>
            </p:cNvPr>
            <p:cNvSpPr/>
            <p:nvPr/>
          </p:nvSpPr>
          <p:spPr>
            <a:xfrm rot="18302009">
              <a:off x="2177698" y="3899634"/>
              <a:ext cx="1587700" cy="1473481"/>
            </a:xfrm>
            <a:prstGeom prst="arc">
              <a:avLst>
                <a:gd name="adj1" fmla="val 14693277"/>
                <a:gd name="adj2" fmla="val 20483505"/>
              </a:avLst>
            </a:prstGeom>
            <a:ln w="28575">
              <a:solidFill>
                <a:schemeClr val="bg2">
                  <a:lumMod val="9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4" name="弧形 53">
            <a:extLst>
              <a:ext uri="{FF2B5EF4-FFF2-40B4-BE49-F238E27FC236}">
                <a16:creationId xmlns:a16="http://schemas.microsoft.com/office/drawing/2014/main" id="{0B50E692-8721-4E9E-92F2-DE597F644F15}"/>
              </a:ext>
            </a:extLst>
          </p:cNvPr>
          <p:cNvSpPr/>
          <p:nvPr/>
        </p:nvSpPr>
        <p:spPr>
          <a:xfrm rot="20783486">
            <a:off x="4832704" y="3752113"/>
            <a:ext cx="1395747" cy="1352824"/>
          </a:xfrm>
          <a:prstGeom prst="arc">
            <a:avLst>
              <a:gd name="adj1" fmla="val 16200000"/>
              <a:gd name="adj2" fmla="val 607600"/>
            </a:avLst>
          </a:prstGeom>
          <a:ln w="28575">
            <a:solidFill>
              <a:schemeClr val="bg1">
                <a:lumMod val="8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6" name="弧形 105">
            <a:extLst>
              <a:ext uri="{FF2B5EF4-FFF2-40B4-BE49-F238E27FC236}">
                <a16:creationId xmlns:a16="http://schemas.microsoft.com/office/drawing/2014/main" id="{4335284C-2E4D-48AF-BC57-1E29E335F3AE}"/>
              </a:ext>
            </a:extLst>
          </p:cNvPr>
          <p:cNvSpPr/>
          <p:nvPr/>
        </p:nvSpPr>
        <p:spPr>
          <a:xfrm rot="6929602">
            <a:off x="4896007" y="2393459"/>
            <a:ext cx="1395747" cy="1352824"/>
          </a:xfrm>
          <a:prstGeom prst="arc">
            <a:avLst>
              <a:gd name="adj1" fmla="val 15393197"/>
              <a:gd name="adj2" fmla="val 21211383"/>
            </a:avLst>
          </a:prstGeom>
          <a:ln w="28575">
            <a:solidFill>
              <a:schemeClr val="bg1">
                <a:lumMod val="8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E3FA76EA-C380-4342-B0F6-5B32E76264D5}"/>
              </a:ext>
            </a:extLst>
          </p:cNvPr>
          <p:cNvSpPr txBox="1"/>
          <p:nvPr/>
        </p:nvSpPr>
        <p:spPr>
          <a:xfrm>
            <a:off x="2613152" y="5644025"/>
            <a:ext cx="4139610" cy="369332"/>
          </a:xfrm>
          <a:prstGeom prst="rect">
            <a:avLst/>
          </a:prstGeom>
          <a:noFill/>
        </p:spPr>
        <p:txBody>
          <a:bodyPr wrap="square" rtlCol="0">
            <a:spAutoFit/>
          </a:bodyPr>
          <a:lstStyle/>
          <a:p>
            <a:r>
              <a:rPr lang="en-US" altLang="zh-CN" dirty="0"/>
              <a:t>(Internal evaluation phase, by Ding Yang)</a:t>
            </a:r>
            <a:endParaRPr lang="zh-CN" altLang="en-US" dirty="0"/>
          </a:p>
        </p:txBody>
      </p:sp>
      <p:cxnSp>
        <p:nvCxnSpPr>
          <p:cNvPr id="66" name="直接箭头连接符 65">
            <a:extLst>
              <a:ext uri="{FF2B5EF4-FFF2-40B4-BE49-F238E27FC236}">
                <a16:creationId xmlns:a16="http://schemas.microsoft.com/office/drawing/2014/main" id="{9475FB06-0ED1-4DFF-926C-39D31A878A74}"/>
              </a:ext>
            </a:extLst>
          </p:cNvPr>
          <p:cNvCxnSpPr/>
          <p:nvPr/>
        </p:nvCxnSpPr>
        <p:spPr>
          <a:xfrm>
            <a:off x="4338951" y="2257594"/>
            <a:ext cx="0" cy="6238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EA4C84CC-C65D-4589-A7BB-28B3B4DF535E}"/>
              </a:ext>
            </a:extLst>
          </p:cNvPr>
          <p:cNvCxnSpPr>
            <a:cxnSpLocks/>
          </p:cNvCxnSpPr>
          <p:nvPr/>
        </p:nvCxnSpPr>
        <p:spPr>
          <a:xfrm flipV="1">
            <a:off x="4572000" y="2257594"/>
            <a:ext cx="0" cy="62373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1865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A2F0CF-D139-49B6-BB93-E7EA25985B24}"/>
              </a:ext>
            </a:extLst>
          </p:cNvPr>
          <p:cNvSpPr>
            <a:spLocks noGrp="1"/>
          </p:cNvSpPr>
          <p:nvPr>
            <p:ph type="sldNum" sz="quarter" idx="12"/>
          </p:nvPr>
        </p:nvSpPr>
        <p:spPr/>
        <p:txBody>
          <a:bodyPr/>
          <a:lstStyle/>
          <a:p>
            <a:fld id="{48F63A3B-78C7-47BE-AE5E-E10140E04643}" type="slidenum">
              <a:rPr lang="en-US" smtClean="0"/>
              <a:t>26</a:t>
            </a:fld>
            <a:endParaRPr lang="en-US" dirty="0"/>
          </a:p>
        </p:txBody>
      </p:sp>
      <p:pic>
        <p:nvPicPr>
          <p:cNvPr id="3" name="图片 2">
            <a:extLst>
              <a:ext uri="{FF2B5EF4-FFF2-40B4-BE49-F238E27FC236}">
                <a16:creationId xmlns:a16="http://schemas.microsoft.com/office/drawing/2014/main" id="{A85042CA-59FC-4D56-AC28-4D8C978A748D}"/>
              </a:ext>
            </a:extLst>
          </p:cNvPr>
          <p:cNvPicPr>
            <a:picLocks noChangeAspect="1"/>
          </p:cNvPicPr>
          <p:nvPr/>
        </p:nvPicPr>
        <p:blipFill rotWithShape="1">
          <a:blip r:embed="rId3"/>
          <a:srcRect r="4766"/>
          <a:stretch/>
        </p:blipFill>
        <p:spPr>
          <a:xfrm>
            <a:off x="2863681" y="4652816"/>
            <a:ext cx="4094818" cy="1886096"/>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2745F338-54AE-49F2-8270-E513F332A5E5}"/>
              </a:ext>
            </a:extLst>
          </p:cNvPr>
          <p:cNvSpPr txBox="1"/>
          <p:nvPr/>
        </p:nvSpPr>
        <p:spPr>
          <a:xfrm>
            <a:off x="518160" y="274320"/>
            <a:ext cx="7330440" cy="461665"/>
          </a:xfrm>
          <a:prstGeom prst="rect">
            <a:avLst/>
          </a:prstGeom>
          <a:noFill/>
        </p:spPr>
        <p:txBody>
          <a:bodyPr wrap="square" rtlCol="0">
            <a:spAutoFit/>
          </a:bodyPr>
          <a:lstStyle/>
          <a:p>
            <a:r>
              <a:rPr lang="en-US" altLang="zh-CN" sz="2400" b="1" dirty="0"/>
              <a:t>Background research:</a:t>
            </a:r>
            <a:r>
              <a:rPr lang="zh-CN" altLang="en-US" sz="2400" b="1" dirty="0"/>
              <a:t> </a:t>
            </a:r>
            <a:r>
              <a:rPr lang="en-US" altLang="zh-CN" sz="2400" b="1" dirty="0"/>
              <a:t>single</a:t>
            </a:r>
            <a:r>
              <a:rPr lang="zh-CN" altLang="en-US" sz="2400" b="1" dirty="0"/>
              <a:t> </a:t>
            </a:r>
            <a:r>
              <a:rPr lang="en-US" altLang="zh-CN" sz="2400" b="1" dirty="0"/>
              <a:t>cell &amp; SLE </a:t>
            </a:r>
            <a:endParaRPr lang="zh-CN" altLang="en-US" sz="2400" b="1" dirty="0"/>
          </a:p>
        </p:txBody>
      </p:sp>
      <p:pic>
        <p:nvPicPr>
          <p:cNvPr id="6" name="图片 5">
            <a:extLst>
              <a:ext uri="{FF2B5EF4-FFF2-40B4-BE49-F238E27FC236}">
                <a16:creationId xmlns:a16="http://schemas.microsoft.com/office/drawing/2014/main" id="{9260EC1E-27F2-422D-AFE5-754C62A6196D}"/>
              </a:ext>
            </a:extLst>
          </p:cNvPr>
          <p:cNvPicPr>
            <a:picLocks noChangeAspect="1"/>
          </p:cNvPicPr>
          <p:nvPr/>
        </p:nvPicPr>
        <p:blipFill>
          <a:blip r:embed="rId4"/>
          <a:stretch>
            <a:fillRect/>
          </a:stretch>
        </p:blipFill>
        <p:spPr>
          <a:xfrm>
            <a:off x="1619104" y="2645535"/>
            <a:ext cx="3772191" cy="1886096"/>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284F4E7E-8C73-47D1-8184-833495566636}"/>
              </a:ext>
            </a:extLst>
          </p:cNvPr>
          <p:cNvPicPr>
            <a:picLocks noChangeAspect="1"/>
          </p:cNvPicPr>
          <p:nvPr/>
        </p:nvPicPr>
        <p:blipFill rotWithShape="1">
          <a:blip r:embed="rId5"/>
          <a:srcRect l="4662" r="1756"/>
          <a:stretch/>
        </p:blipFill>
        <p:spPr>
          <a:xfrm>
            <a:off x="579120" y="805891"/>
            <a:ext cx="4061460" cy="1718459"/>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8B85276D-EBB6-4D85-BBCE-5AF636FBFEF3}"/>
              </a:ext>
            </a:extLst>
          </p:cNvPr>
          <p:cNvSpPr txBox="1"/>
          <p:nvPr/>
        </p:nvSpPr>
        <p:spPr>
          <a:xfrm>
            <a:off x="4488180" y="1312797"/>
            <a:ext cx="2026920" cy="646331"/>
          </a:xfrm>
          <a:prstGeom prst="rect">
            <a:avLst/>
          </a:prstGeom>
          <a:noFill/>
        </p:spPr>
        <p:txBody>
          <a:bodyPr wrap="square" rtlCol="0">
            <a:spAutoFit/>
          </a:bodyPr>
          <a:lstStyle/>
          <a:p>
            <a:pPr algn="ctr"/>
            <a:r>
              <a:rPr lang="en-US" altLang="zh-CN" dirty="0"/>
              <a:t>2017 </a:t>
            </a:r>
          </a:p>
          <a:p>
            <a:pPr algn="ctr"/>
            <a:r>
              <a:rPr lang="en-US" altLang="zh-CN" dirty="0"/>
              <a:t>1,584 cells</a:t>
            </a:r>
            <a:endParaRPr lang="zh-CN" altLang="en-US" dirty="0"/>
          </a:p>
        </p:txBody>
      </p:sp>
      <p:sp>
        <p:nvSpPr>
          <p:cNvPr id="10" name="文本框 9">
            <a:extLst>
              <a:ext uri="{FF2B5EF4-FFF2-40B4-BE49-F238E27FC236}">
                <a16:creationId xmlns:a16="http://schemas.microsoft.com/office/drawing/2014/main" id="{14DB555E-0CC1-4152-8D3A-04A0203C3635}"/>
              </a:ext>
            </a:extLst>
          </p:cNvPr>
          <p:cNvSpPr txBox="1"/>
          <p:nvPr/>
        </p:nvSpPr>
        <p:spPr>
          <a:xfrm>
            <a:off x="5867400" y="3383506"/>
            <a:ext cx="1402080" cy="646331"/>
          </a:xfrm>
          <a:prstGeom prst="rect">
            <a:avLst/>
          </a:prstGeom>
          <a:noFill/>
        </p:spPr>
        <p:txBody>
          <a:bodyPr wrap="square" rtlCol="0">
            <a:spAutoFit/>
          </a:bodyPr>
          <a:lstStyle/>
          <a:p>
            <a:pPr algn="ctr"/>
            <a:r>
              <a:rPr lang="en-US" altLang="zh-CN" dirty="0"/>
              <a:t>2019</a:t>
            </a:r>
          </a:p>
          <a:p>
            <a:pPr algn="ctr"/>
            <a:r>
              <a:rPr lang="en-US" altLang="zh-CN" dirty="0"/>
              <a:t>~19,200 cells</a:t>
            </a:r>
            <a:endParaRPr lang="zh-CN" altLang="en-US" dirty="0"/>
          </a:p>
        </p:txBody>
      </p:sp>
      <p:sp>
        <p:nvSpPr>
          <p:cNvPr id="11" name="文本框 10">
            <a:extLst>
              <a:ext uri="{FF2B5EF4-FFF2-40B4-BE49-F238E27FC236}">
                <a16:creationId xmlns:a16="http://schemas.microsoft.com/office/drawing/2014/main" id="{39A434BA-A514-4A1D-BDF8-B25934D2C7BD}"/>
              </a:ext>
            </a:extLst>
          </p:cNvPr>
          <p:cNvSpPr txBox="1"/>
          <p:nvPr/>
        </p:nvSpPr>
        <p:spPr>
          <a:xfrm>
            <a:off x="7048500" y="5351556"/>
            <a:ext cx="1512570" cy="646331"/>
          </a:xfrm>
          <a:prstGeom prst="rect">
            <a:avLst/>
          </a:prstGeom>
          <a:noFill/>
        </p:spPr>
        <p:txBody>
          <a:bodyPr wrap="square" rtlCol="0">
            <a:spAutoFit/>
          </a:bodyPr>
          <a:lstStyle/>
          <a:p>
            <a:pPr algn="ctr"/>
            <a:r>
              <a:rPr lang="en-US" altLang="zh-CN" dirty="0"/>
              <a:t>2020 </a:t>
            </a:r>
          </a:p>
          <a:p>
            <a:pPr algn="ctr"/>
            <a:r>
              <a:rPr lang="en-US" altLang="zh-CN" dirty="0"/>
              <a:t>~350,000 cells</a:t>
            </a:r>
            <a:endParaRPr lang="zh-CN" altLang="en-US" dirty="0"/>
          </a:p>
        </p:txBody>
      </p:sp>
      <p:sp>
        <p:nvSpPr>
          <p:cNvPr id="12" name="矩形: 圆角 11">
            <a:extLst>
              <a:ext uri="{FF2B5EF4-FFF2-40B4-BE49-F238E27FC236}">
                <a16:creationId xmlns:a16="http://schemas.microsoft.com/office/drawing/2014/main" id="{94284B10-EB26-4377-86AA-8B8B1A1ABFBA}"/>
              </a:ext>
            </a:extLst>
          </p:cNvPr>
          <p:cNvSpPr/>
          <p:nvPr/>
        </p:nvSpPr>
        <p:spPr>
          <a:xfrm>
            <a:off x="2804880" y="4606649"/>
            <a:ext cx="4198620" cy="202454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809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4A59FDC-E78A-4A9B-8362-D81D6DA9783A}"/>
              </a:ext>
            </a:extLst>
          </p:cNvPr>
          <p:cNvSpPr>
            <a:spLocks noGrp="1"/>
          </p:cNvSpPr>
          <p:nvPr>
            <p:ph type="sldNum" sz="quarter" idx="12"/>
          </p:nvPr>
        </p:nvSpPr>
        <p:spPr/>
        <p:txBody>
          <a:bodyPr/>
          <a:lstStyle/>
          <a:p>
            <a:fld id="{48F63A3B-78C7-47BE-AE5E-E10140E04643}" type="slidenum">
              <a:rPr lang="en-US" smtClean="0"/>
              <a:t>27</a:t>
            </a:fld>
            <a:endParaRPr lang="en-US" dirty="0"/>
          </a:p>
        </p:txBody>
      </p:sp>
      <p:sp>
        <p:nvSpPr>
          <p:cNvPr id="7" name="文本框 6">
            <a:extLst>
              <a:ext uri="{FF2B5EF4-FFF2-40B4-BE49-F238E27FC236}">
                <a16:creationId xmlns:a16="http://schemas.microsoft.com/office/drawing/2014/main" id="{768056B8-2F25-4219-B8F0-E3F383B3CD0C}"/>
              </a:ext>
            </a:extLst>
          </p:cNvPr>
          <p:cNvSpPr txBox="1"/>
          <p:nvPr/>
        </p:nvSpPr>
        <p:spPr>
          <a:xfrm>
            <a:off x="152399" y="199503"/>
            <a:ext cx="6614160" cy="461665"/>
          </a:xfrm>
          <a:prstGeom prst="rect">
            <a:avLst/>
          </a:prstGeom>
          <a:noFill/>
        </p:spPr>
        <p:txBody>
          <a:bodyPr wrap="square" rtlCol="0">
            <a:spAutoFit/>
          </a:bodyPr>
          <a:lstStyle/>
          <a:p>
            <a:r>
              <a:rPr lang="en-US" altLang="zh-CN" sz="2400" b="1" dirty="0"/>
              <a:t>Literature Introduction</a:t>
            </a:r>
            <a:endParaRPr lang="zh-CN" altLang="en-US" sz="2400" b="1" dirty="0"/>
          </a:p>
        </p:txBody>
      </p:sp>
      <p:pic>
        <p:nvPicPr>
          <p:cNvPr id="3" name="图片 2">
            <a:extLst>
              <a:ext uri="{FF2B5EF4-FFF2-40B4-BE49-F238E27FC236}">
                <a16:creationId xmlns:a16="http://schemas.microsoft.com/office/drawing/2014/main" id="{184FD38A-C3D9-435D-8E5C-20AD98083C3C}"/>
              </a:ext>
            </a:extLst>
          </p:cNvPr>
          <p:cNvPicPr>
            <a:picLocks noChangeAspect="1"/>
          </p:cNvPicPr>
          <p:nvPr/>
        </p:nvPicPr>
        <p:blipFill>
          <a:blip r:embed="rId3"/>
          <a:stretch>
            <a:fillRect/>
          </a:stretch>
        </p:blipFill>
        <p:spPr>
          <a:xfrm>
            <a:off x="430280" y="844300"/>
            <a:ext cx="3071082" cy="2539372"/>
          </a:xfrm>
          <a:prstGeom prst="rect">
            <a:avLst/>
          </a:prstGeom>
        </p:spPr>
      </p:pic>
      <p:sp>
        <p:nvSpPr>
          <p:cNvPr id="5" name="矩形 4">
            <a:extLst>
              <a:ext uri="{FF2B5EF4-FFF2-40B4-BE49-F238E27FC236}">
                <a16:creationId xmlns:a16="http://schemas.microsoft.com/office/drawing/2014/main" id="{AA2AC281-A615-4C60-BE6B-358308F23C7A}"/>
              </a:ext>
            </a:extLst>
          </p:cNvPr>
          <p:cNvSpPr/>
          <p:nvPr/>
        </p:nvSpPr>
        <p:spPr>
          <a:xfrm>
            <a:off x="523611" y="6504608"/>
            <a:ext cx="3341620" cy="307777"/>
          </a:xfrm>
          <a:prstGeom prst="rect">
            <a:avLst/>
          </a:prstGeom>
        </p:spPr>
        <p:txBody>
          <a:bodyPr wrap="none">
            <a:spAutoFit/>
          </a:bodyPr>
          <a:lstStyle/>
          <a:p>
            <a:r>
              <a:rPr lang="en-US" altLang="zh-CN" sz="1400" dirty="0">
                <a:solidFill>
                  <a:srgbClr val="222222"/>
                </a:solidFill>
                <a:latin typeface="-apple-system"/>
              </a:rPr>
              <a:t>Djamel </a:t>
            </a:r>
            <a:r>
              <a:rPr lang="en-US" altLang="zh-CN" sz="1400" dirty="0" err="1">
                <a:solidFill>
                  <a:srgbClr val="222222"/>
                </a:solidFill>
                <a:latin typeface="-apple-system"/>
              </a:rPr>
              <a:t>Nehar-Belaid</a:t>
            </a:r>
            <a:r>
              <a:rPr lang="en-US" altLang="zh-CN" sz="1400" dirty="0">
                <a:solidFill>
                  <a:srgbClr val="222222"/>
                </a:solidFill>
                <a:latin typeface="-apple-system"/>
              </a:rPr>
              <a:t> et al.(2020) </a:t>
            </a:r>
            <a:r>
              <a:rPr lang="en-US" altLang="zh-CN" sz="1400" i="1" dirty="0">
                <a:solidFill>
                  <a:srgbClr val="222222"/>
                </a:solidFill>
                <a:latin typeface="-apple-system"/>
              </a:rPr>
              <a:t>Nat. </a:t>
            </a:r>
            <a:r>
              <a:rPr lang="en-US" altLang="zh-CN" sz="1400" i="1" dirty="0" err="1">
                <a:solidFill>
                  <a:srgbClr val="222222"/>
                </a:solidFill>
                <a:latin typeface="-apple-system"/>
              </a:rPr>
              <a:t>Imm</a:t>
            </a:r>
            <a:r>
              <a:rPr lang="en-US" altLang="zh-CN" sz="1400" i="1" dirty="0">
                <a:solidFill>
                  <a:srgbClr val="222222"/>
                </a:solidFill>
                <a:latin typeface="-apple-system"/>
              </a:rPr>
              <a:t>.</a:t>
            </a:r>
            <a:endParaRPr lang="en-US" altLang="zh-CN" sz="1400" b="0" i="1" dirty="0">
              <a:solidFill>
                <a:srgbClr val="222222"/>
              </a:solidFill>
              <a:effectLst/>
              <a:latin typeface="-apple-system"/>
            </a:endParaRPr>
          </a:p>
        </p:txBody>
      </p:sp>
      <p:sp>
        <p:nvSpPr>
          <p:cNvPr id="8" name="椭圆 7">
            <a:extLst>
              <a:ext uri="{FF2B5EF4-FFF2-40B4-BE49-F238E27FC236}">
                <a16:creationId xmlns:a16="http://schemas.microsoft.com/office/drawing/2014/main" id="{BA80E6D5-5449-49E2-9861-0DCA2FFE68B8}"/>
              </a:ext>
            </a:extLst>
          </p:cNvPr>
          <p:cNvSpPr/>
          <p:nvPr/>
        </p:nvSpPr>
        <p:spPr>
          <a:xfrm>
            <a:off x="1272540" y="2098537"/>
            <a:ext cx="1165860" cy="315457"/>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422184C4-E718-4A30-93E5-29FCE1F42619}"/>
              </a:ext>
            </a:extLst>
          </p:cNvPr>
          <p:cNvPicPr>
            <a:picLocks noChangeAspect="1"/>
          </p:cNvPicPr>
          <p:nvPr/>
        </p:nvPicPr>
        <p:blipFill>
          <a:blip r:embed="rId4"/>
          <a:stretch>
            <a:fillRect/>
          </a:stretch>
        </p:blipFill>
        <p:spPr>
          <a:xfrm>
            <a:off x="749423" y="3566804"/>
            <a:ext cx="2889995" cy="2885623"/>
          </a:xfrm>
          <a:prstGeom prst="rect">
            <a:avLst/>
          </a:prstGeom>
        </p:spPr>
      </p:pic>
      <p:pic>
        <p:nvPicPr>
          <p:cNvPr id="10" name="图片 9">
            <a:extLst>
              <a:ext uri="{FF2B5EF4-FFF2-40B4-BE49-F238E27FC236}">
                <a16:creationId xmlns:a16="http://schemas.microsoft.com/office/drawing/2014/main" id="{2DDAB208-9C0A-4BEB-B05E-947C74555B2C}"/>
              </a:ext>
            </a:extLst>
          </p:cNvPr>
          <p:cNvPicPr>
            <a:picLocks noChangeAspect="1"/>
          </p:cNvPicPr>
          <p:nvPr/>
        </p:nvPicPr>
        <p:blipFill rotWithShape="1">
          <a:blip r:embed="rId5"/>
          <a:srcRect t="4077"/>
          <a:stretch/>
        </p:blipFill>
        <p:spPr>
          <a:xfrm>
            <a:off x="5097621" y="3306227"/>
            <a:ext cx="2816051" cy="3406776"/>
          </a:xfrm>
          <a:prstGeom prst="rect">
            <a:avLst/>
          </a:prstGeom>
        </p:spPr>
      </p:pic>
      <p:pic>
        <p:nvPicPr>
          <p:cNvPr id="11" name="图片 10">
            <a:extLst>
              <a:ext uri="{FF2B5EF4-FFF2-40B4-BE49-F238E27FC236}">
                <a16:creationId xmlns:a16="http://schemas.microsoft.com/office/drawing/2014/main" id="{12F23AFF-E8D8-48B6-A433-E6510AAE7C95}"/>
              </a:ext>
            </a:extLst>
          </p:cNvPr>
          <p:cNvPicPr>
            <a:picLocks noChangeAspect="1"/>
          </p:cNvPicPr>
          <p:nvPr/>
        </p:nvPicPr>
        <p:blipFill>
          <a:blip r:embed="rId6"/>
          <a:stretch>
            <a:fillRect/>
          </a:stretch>
        </p:blipFill>
        <p:spPr>
          <a:xfrm>
            <a:off x="4107402" y="319087"/>
            <a:ext cx="1980439" cy="2306629"/>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79E12FAF-8B42-4565-902F-63E25D517261}"/>
              </a:ext>
            </a:extLst>
          </p:cNvPr>
          <p:cNvPicPr>
            <a:picLocks noChangeAspect="1"/>
          </p:cNvPicPr>
          <p:nvPr/>
        </p:nvPicPr>
        <p:blipFill>
          <a:blip r:embed="rId7"/>
          <a:stretch>
            <a:fillRect/>
          </a:stretch>
        </p:blipFill>
        <p:spPr>
          <a:xfrm>
            <a:off x="4897216" y="461615"/>
            <a:ext cx="2530717" cy="2417312"/>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FB90112B-FA6D-4150-87FA-17E47EB4CE77}"/>
              </a:ext>
            </a:extLst>
          </p:cNvPr>
          <p:cNvPicPr>
            <a:picLocks noChangeAspect="1"/>
          </p:cNvPicPr>
          <p:nvPr/>
        </p:nvPicPr>
        <p:blipFill>
          <a:blip r:embed="rId8"/>
          <a:stretch>
            <a:fillRect/>
          </a:stretch>
        </p:blipFill>
        <p:spPr>
          <a:xfrm>
            <a:off x="5528284" y="784082"/>
            <a:ext cx="3185436" cy="2423370"/>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89ED0091-8B5E-4F2B-8742-2C0FE37973D7}"/>
              </a:ext>
            </a:extLst>
          </p:cNvPr>
          <p:cNvSpPr txBox="1"/>
          <p:nvPr/>
        </p:nvSpPr>
        <p:spPr>
          <a:xfrm>
            <a:off x="430280" y="1995767"/>
            <a:ext cx="407920" cy="369332"/>
          </a:xfrm>
          <a:prstGeom prst="rect">
            <a:avLst/>
          </a:prstGeom>
          <a:noFill/>
        </p:spPr>
        <p:txBody>
          <a:bodyPr wrap="square" rtlCol="0">
            <a:spAutoFit/>
          </a:bodyPr>
          <a:lstStyle/>
          <a:p>
            <a:r>
              <a:rPr lang="en-US" altLang="zh-CN" dirty="0"/>
              <a:t>1</a:t>
            </a:r>
            <a:endParaRPr lang="zh-CN" altLang="en-US" dirty="0"/>
          </a:p>
        </p:txBody>
      </p:sp>
      <p:sp>
        <p:nvSpPr>
          <p:cNvPr id="16" name="文本框 15">
            <a:extLst>
              <a:ext uri="{FF2B5EF4-FFF2-40B4-BE49-F238E27FC236}">
                <a16:creationId xmlns:a16="http://schemas.microsoft.com/office/drawing/2014/main" id="{4680658A-4356-440A-9451-426504D26A3B}"/>
              </a:ext>
            </a:extLst>
          </p:cNvPr>
          <p:cNvSpPr txBox="1"/>
          <p:nvPr/>
        </p:nvSpPr>
        <p:spPr>
          <a:xfrm>
            <a:off x="319651" y="4165807"/>
            <a:ext cx="407920" cy="369332"/>
          </a:xfrm>
          <a:prstGeom prst="rect">
            <a:avLst/>
          </a:prstGeom>
          <a:noFill/>
        </p:spPr>
        <p:txBody>
          <a:bodyPr wrap="square" rtlCol="0">
            <a:spAutoFit/>
          </a:bodyPr>
          <a:lstStyle/>
          <a:p>
            <a:r>
              <a:rPr lang="en-US" altLang="zh-CN" dirty="0"/>
              <a:t>2</a:t>
            </a:r>
            <a:endParaRPr lang="zh-CN" altLang="en-US" dirty="0"/>
          </a:p>
        </p:txBody>
      </p:sp>
      <p:sp>
        <p:nvSpPr>
          <p:cNvPr id="17" name="文本框 16">
            <a:extLst>
              <a:ext uri="{FF2B5EF4-FFF2-40B4-BE49-F238E27FC236}">
                <a16:creationId xmlns:a16="http://schemas.microsoft.com/office/drawing/2014/main" id="{B7E856F9-0712-493E-B892-588F71447E87}"/>
              </a:ext>
            </a:extLst>
          </p:cNvPr>
          <p:cNvSpPr txBox="1"/>
          <p:nvPr/>
        </p:nvSpPr>
        <p:spPr>
          <a:xfrm>
            <a:off x="4368040" y="2745300"/>
            <a:ext cx="407920" cy="369332"/>
          </a:xfrm>
          <a:prstGeom prst="rect">
            <a:avLst/>
          </a:prstGeom>
          <a:noFill/>
        </p:spPr>
        <p:txBody>
          <a:bodyPr wrap="square" rtlCol="0">
            <a:spAutoFit/>
          </a:bodyPr>
          <a:lstStyle/>
          <a:p>
            <a:r>
              <a:rPr lang="en-US" altLang="zh-CN" dirty="0"/>
              <a:t>3</a:t>
            </a:r>
            <a:endParaRPr lang="zh-CN" altLang="en-US" dirty="0"/>
          </a:p>
        </p:txBody>
      </p:sp>
      <p:sp>
        <p:nvSpPr>
          <p:cNvPr id="18" name="文本框 17">
            <a:extLst>
              <a:ext uri="{FF2B5EF4-FFF2-40B4-BE49-F238E27FC236}">
                <a16:creationId xmlns:a16="http://schemas.microsoft.com/office/drawing/2014/main" id="{81262378-6432-448C-8E8D-396559DAF08A}"/>
              </a:ext>
            </a:extLst>
          </p:cNvPr>
          <p:cNvSpPr txBox="1"/>
          <p:nvPr/>
        </p:nvSpPr>
        <p:spPr>
          <a:xfrm>
            <a:off x="4572000" y="4884022"/>
            <a:ext cx="407920" cy="369332"/>
          </a:xfrm>
          <a:prstGeom prst="rect">
            <a:avLst/>
          </a:prstGeom>
          <a:noFill/>
        </p:spPr>
        <p:txBody>
          <a:bodyPr wrap="square" rtlCol="0">
            <a:spAutoFit/>
          </a:bodyPr>
          <a:lstStyle/>
          <a:p>
            <a:r>
              <a:rPr lang="en-US" altLang="zh-CN" dirty="0"/>
              <a:t>4</a:t>
            </a:r>
            <a:endParaRPr lang="zh-CN" altLang="en-US" dirty="0"/>
          </a:p>
        </p:txBody>
      </p:sp>
      <p:cxnSp>
        <p:nvCxnSpPr>
          <p:cNvPr id="6" name="直接箭头连接符 5">
            <a:extLst>
              <a:ext uri="{FF2B5EF4-FFF2-40B4-BE49-F238E27FC236}">
                <a16:creationId xmlns:a16="http://schemas.microsoft.com/office/drawing/2014/main" id="{2F5012E5-C2A3-4853-8982-5C1545CBF61D}"/>
              </a:ext>
            </a:extLst>
          </p:cNvPr>
          <p:cNvCxnSpPr/>
          <p:nvPr/>
        </p:nvCxnSpPr>
        <p:spPr>
          <a:xfrm>
            <a:off x="523611" y="2503714"/>
            <a:ext cx="0" cy="13353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56D2DB1-8444-4214-978D-EF0A291DFF4D}"/>
              </a:ext>
            </a:extLst>
          </p:cNvPr>
          <p:cNvCxnSpPr>
            <a:cxnSpLocks/>
          </p:cNvCxnSpPr>
          <p:nvPr/>
        </p:nvCxnSpPr>
        <p:spPr>
          <a:xfrm flipV="1">
            <a:off x="3745782" y="3048000"/>
            <a:ext cx="535932" cy="6025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2777B90-A847-403C-B509-3410B4701872}"/>
              </a:ext>
            </a:extLst>
          </p:cNvPr>
          <p:cNvCxnSpPr/>
          <p:nvPr/>
        </p:nvCxnSpPr>
        <p:spPr>
          <a:xfrm>
            <a:off x="4667440" y="3265921"/>
            <a:ext cx="0" cy="13353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880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SLE single-cell PBMC data analysis: public</a:t>
            </a:r>
            <a:r>
              <a:rPr lang="zh-CN" altLang="en-US" sz="2400" b="1" dirty="0">
                <a:latin typeface="+mn-lt"/>
                <a:ea typeface="+mn-ea"/>
                <a:cs typeface="+mn-cs"/>
              </a:rPr>
              <a:t> </a:t>
            </a:r>
            <a:r>
              <a:rPr lang="en-US" altLang="zh-CN" sz="2400" b="1" dirty="0">
                <a:latin typeface="+mn-lt"/>
                <a:ea typeface="+mn-ea"/>
                <a:cs typeface="+mn-cs"/>
              </a:rPr>
              <a:t>data</a:t>
            </a:r>
          </a:p>
        </p:txBody>
      </p:sp>
      <p:sp>
        <p:nvSpPr>
          <p:cNvPr id="36" name="流程图: 接点 35">
            <a:extLst>
              <a:ext uri="{FF2B5EF4-FFF2-40B4-BE49-F238E27FC236}">
                <a16:creationId xmlns:a16="http://schemas.microsoft.com/office/drawing/2014/main" id="{38528DEA-C157-48A0-A25A-02197B37C338}"/>
              </a:ext>
            </a:extLst>
          </p:cNvPr>
          <p:cNvSpPr/>
          <p:nvPr/>
        </p:nvSpPr>
        <p:spPr>
          <a:xfrm rot="2196660">
            <a:off x="8034633" y="4989238"/>
            <a:ext cx="172633" cy="361799"/>
          </a:xfrm>
          <a:prstGeom prst="flowChartConnector">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6F7D3751-1A8F-48DE-8ADD-EF7580F87967}"/>
              </a:ext>
            </a:extLst>
          </p:cNvPr>
          <p:cNvSpPr/>
          <p:nvPr/>
        </p:nvSpPr>
        <p:spPr>
          <a:xfrm>
            <a:off x="523611" y="6504608"/>
            <a:ext cx="4113947" cy="307777"/>
          </a:xfrm>
          <a:prstGeom prst="rect">
            <a:avLst/>
          </a:prstGeom>
        </p:spPr>
        <p:txBody>
          <a:bodyPr wrap="none">
            <a:spAutoFit/>
          </a:bodyPr>
          <a:lstStyle/>
          <a:p>
            <a:r>
              <a:rPr lang="en-US" altLang="zh-CN" sz="1400" dirty="0">
                <a:solidFill>
                  <a:srgbClr val="222222"/>
                </a:solidFill>
                <a:latin typeface="-apple-system"/>
              </a:rPr>
              <a:t>Data from Djamel </a:t>
            </a:r>
            <a:r>
              <a:rPr lang="en-US" altLang="zh-CN" sz="1400" dirty="0" err="1">
                <a:solidFill>
                  <a:srgbClr val="222222"/>
                </a:solidFill>
                <a:latin typeface="-apple-system"/>
              </a:rPr>
              <a:t>Nehar-Belaid</a:t>
            </a:r>
            <a:r>
              <a:rPr lang="en-US" altLang="zh-CN" sz="1400" dirty="0">
                <a:solidFill>
                  <a:srgbClr val="222222"/>
                </a:solidFill>
                <a:latin typeface="-apple-system"/>
              </a:rPr>
              <a:t> et al.(2020) </a:t>
            </a:r>
            <a:r>
              <a:rPr lang="en-US" altLang="zh-CN" sz="1400" i="1" dirty="0">
                <a:solidFill>
                  <a:srgbClr val="222222"/>
                </a:solidFill>
                <a:latin typeface="-apple-system"/>
              </a:rPr>
              <a:t>Nat. </a:t>
            </a:r>
            <a:r>
              <a:rPr lang="en-US" altLang="zh-CN" sz="1400" i="1" dirty="0" err="1">
                <a:solidFill>
                  <a:srgbClr val="222222"/>
                </a:solidFill>
                <a:latin typeface="-apple-system"/>
              </a:rPr>
              <a:t>Imm</a:t>
            </a:r>
            <a:r>
              <a:rPr lang="en-US" altLang="zh-CN" sz="1400" i="1" dirty="0">
                <a:solidFill>
                  <a:srgbClr val="222222"/>
                </a:solidFill>
                <a:latin typeface="-apple-system"/>
              </a:rPr>
              <a:t>.</a:t>
            </a:r>
            <a:endParaRPr lang="en-US" altLang="zh-CN" sz="1400" b="0" i="1" dirty="0">
              <a:solidFill>
                <a:srgbClr val="222222"/>
              </a:solidFill>
              <a:effectLst/>
              <a:latin typeface="-apple-system"/>
            </a:endParaRPr>
          </a:p>
        </p:txBody>
      </p:sp>
      <p:pic>
        <p:nvPicPr>
          <p:cNvPr id="4" name="图片 3">
            <a:extLst>
              <a:ext uri="{FF2B5EF4-FFF2-40B4-BE49-F238E27FC236}">
                <a16:creationId xmlns:a16="http://schemas.microsoft.com/office/drawing/2014/main" id="{FAD96356-641C-4801-93AD-572CC2AB22BB}"/>
              </a:ext>
            </a:extLst>
          </p:cNvPr>
          <p:cNvPicPr>
            <a:picLocks noChangeAspect="1"/>
          </p:cNvPicPr>
          <p:nvPr/>
        </p:nvPicPr>
        <p:blipFill rotWithShape="1">
          <a:blip r:embed="rId3"/>
          <a:srcRect l="3874"/>
          <a:stretch/>
        </p:blipFill>
        <p:spPr>
          <a:xfrm>
            <a:off x="523611" y="4114201"/>
            <a:ext cx="4355575" cy="1980064"/>
          </a:xfrm>
          <a:prstGeom prst="rect">
            <a:avLst/>
          </a:prstGeom>
        </p:spPr>
      </p:pic>
      <p:pic>
        <p:nvPicPr>
          <p:cNvPr id="6" name="图片 5">
            <a:extLst>
              <a:ext uri="{FF2B5EF4-FFF2-40B4-BE49-F238E27FC236}">
                <a16:creationId xmlns:a16="http://schemas.microsoft.com/office/drawing/2014/main" id="{9BC645A9-8B00-41D9-81B3-F3C0B0AD3954}"/>
              </a:ext>
            </a:extLst>
          </p:cNvPr>
          <p:cNvPicPr>
            <a:picLocks noChangeAspect="1"/>
          </p:cNvPicPr>
          <p:nvPr/>
        </p:nvPicPr>
        <p:blipFill rotWithShape="1">
          <a:blip r:embed="rId4"/>
          <a:srcRect l="2760"/>
          <a:stretch/>
        </p:blipFill>
        <p:spPr>
          <a:xfrm>
            <a:off x="4879186" y="4244392"/>
            <a:ext cx="4257487" cy="1719682"/>
          </a:xfrm>
          <a:prstGeom prst="rect">
            <a:avLst/>
          </a:prstGeom>
        </p:spPr>
      </p:pic>
      <p:pic>
        <p:nvPicPr>
          <p:cNvPr id="12" name="图片 11">
            <a:extLst>
              <a:ext uri="{FF2B5EF4-FFF2-40B4-BE49-F238E27FC236}">
                <a16:creationId xmlns:a16="http://schemas.microsoft.com/office/drawing/2014/main" id="{B0B9503F-6BDD-45AB-8A3B-3D7535B3376C}"/>
              </a:ext>
            </a:extLst>
          </p:cNvPr>
          <p:cNvPicPr>
            <a:picLocks noChangeAspect="1"/>
          </p:cNvPicPr>
          <p:nvPr/>
        </p:nvPicPr>
        <p:blipFill rotWithShape="1">
          <a:blip r:embed="rId5"/>
          <a:srcRect t="10508"/>
          <a:stretch/>
        </p:blipFill>
        <p:spPr>
          <a:xfrm>
            <a:off x="4879186" y="1252979"/>
            <a:ext cx="3643062" cy="2256212"/>
          </a:xfrm>
          <a:prstGeom prst="rect">
            <a:avLst/>
          </a:prstGeom>
        </p:spPr>
      </p:pic>
      <p:pic>
        <p:nvPicPr>
          <p:cNvPr id="14" name="图片 13">
            <a:extLst>
              <a:ext uri="{FF2B5EF4-FFF2-40B4-BE49-F238E27FC236}">
                <a16:creationId xmlns:a16="http://schemas.microsoft.com/office/drawing/2014/main" id="{5FC978B4-E979-4888-9C38-64DD1ACA6E40}"/>
              </a:ext>
            </a:extLst>
          </p:cNvPr>
          <p:cNvPicPr>
            <a:picLocks noChangeAspect="1"/>
          </p:cNvPicPr>
          <p:nvPr/>
        </p:nvPicPr>
        <p:blipFill rotWithShape="1">
          <a:blip r:embed="rId6"/>
          <a:srcRect t="6278"/>
          <a:stretch/>
        </p:blipFill>
        <p:spPr>
          <a:xfrm>
            <a:off x="925724" y="1146299"/>
            <a:ext cx="3309720" cy="2362892"/>
          </a:xfrm>
          <a:prstGeom prst="rect">
            <a:avLst/>
          </a:prstGeom>
        </p:spPr>
      </p:pic>
      <p:sp>
        <p:nvSpPr>
          <p:cNvPr id="10" name="文本框 9">
            <a:extLst>
              <a:ext uri="{FF2B5EF4-FFF2-40B4-BE49-F238E27FC236}">
                <a16:creationId xmlns:a16="http://schemas.microsoft.com/office/drawing/2014/main" id="{B60657D7-BFED-46B2-837F-DFBF5554ADB8}"/>
              </a:ext>
            </a:extLst>
          </p:cNvPr>
          <p:cNvSpPr txBox="1"/>
          <p:nvPr/>
        </p:nvSpPr>
        <p:spPr>
          <a:xfrm>
            <a:off x="6280219" y="3439227"/>
            <a:ext cx="1455420" cy="338554"/>
          </a:xfrm>
          <a:prstGeom prst="rect">
            <a:avLst/>
          </a:prstGeom>
          <a:noFill/>
        </p:spPr>
        <p:txBody>
          <a:bodyPr wrap="square" rtlCol="0">
            <a:spAutoFit/>
          </a:bodyPr>
          <a:lstStyle/>
          <a:p>
            <a:r>
              <a:rPr lang="en-US" altLang="zh-CN" sz="1600" dirty="0"/>
              <a:t>Disease </a:t>
            </a:r>
            <a:endParaRPr lang="zh-CN" altLang="en-US" sz="1600" dirty="0"/>
          </a:p>
        </p:txBody>
      </p:sp>
      <p:sp>
        <p:nvSpPr>
          <p:cNvPr id="11" name="文本框 10">
            <a:extLst>
              <a:ext uri="{FF2B5EF4-FFF2-40B4-BE49-F238E27FC236}">
                <a16:creationId xmlns:a16="http://schemas.microsoft.com/office/drawing/2014/main" id="{6D823C38-44CC-4BD2-8C99-08564167BB3A}"/>
              </a:ext>
            </a:extLst>
          </p:cNvPr>
          <p:cNvSpPr txBox="1"/>
          <p:nvPr/>
        </p:nvSpPr>
        <p:spPr>
          <a:xfrm>
            <a:off x="5944313" y="6083692"/>
            <a:ext cx="1880927" cy="338554"/>
          </a:xfrm>
          <a:prstGeom prst="rect">
            <a:avLst/>
          </a:prstGeom>
          <a:noFill/>
        </p:spPr>
        <p:txBody>
          <a:bodyPr wrap="square" rtlCol="0">
            <a:spAutoFit/>
          </a:bodyPr>
          <a:lstStyle/>
          <a:p>
            <a:r>
              <a:rPr lang="en-US" altLang="zh-CN" sz="1600" dirty="0"/>
              <a:t>Ratio of cell types</a:t>
            </a:r>
            <a:endParaRPr lang="zh-CN" altLang="en-US" sz="1600" dirty="0"/>
          </a:p>
        </p:txBody>
      </p:sp>
      <p:sp>
        <p:nvSpPr>
          <p:cNvPr id="13" name="文本框 12">
            <a:extLst>
              <a:ext uri="{FF2B5EF4-FFF2-40B4-BE49-F238E27FC236}">
                <a16:creationId xmlns:a16="http://schemas.microsoft.com/office/drawing/2014/main" id="{1C739B1E-946E-4B41-9380-3551C6821624}"/>
              </a:ext>
            </a:extLst>
          </p:cNvPr>
          <p:cNvSpPr txBox="1"/>
          <p:nvPr/>
        </p:nvSpPr>
        <p:spPr>
          <a:xfrm>
            <a:off x="1760934" y="6077807"/>
            <a:ext cx="1880927" cy="338554"/>
          </a:xfrm>
          <a:prstGeom prst="rect">
            <a:avLst/>
          </a:prstGeom>
          <a:noFill/>
        </p:spPr>
        <p:txBody>
          <a:bodyPr wrap="square" rtlCol="0">
            <a:spAutoFit/>
          </a:bodyPr>
          <a:lstStyle/>
          <a:p>
            <a:r>
              <a:rPr lang="en-US" altLang="zh-CN" sz="1600" dirty="0"/>
              <a:t>Cell markers</a:t>
            </a:r>
            <a:endParaRPr lang="zh-CN" altLang="en-US" sz="1600" dirty="0"/>
          </a:p>
        </p:txBody>
      </p:sp>
      <p:sp>
        <p:nvSpPr>
          <p:cNvPr id="15" name="文本框 14">
            <a:extLst>
              <a:ext uri="{FF2B5EF4-FFF2-40B4-BE49-F238E27FC236}">
                <a16:creationId xmlns:a16="http://schemas.microsoft.com/office/drawing/2014/main" id="{C4862A0A-F4A3-4972-AC6E-4650A1177348}"/>
              </a:ext>
            </a:extLst>
          </p:cNvPr>
          <p:cNvSpPr txBox="1"/>
          <p:nvPr/>
        </p:nvSpPr>
        <p:spPr>
          <a:xfrm>
            <a:off x="1165734" y="3442108"/>
            <a:ext cx="3391581" cy="338554"/>
          </a:xfrm>
          <a:prstGeom prst="rect">
            <a:avLst/>
          </a:prstGeom>
          <a:noFill/>
        </p:spPr>
        <p:txBody>
          <a:bodyPr wrap="square" rtlCol="0">
            <a:spAutoFit/>
          </a:bodyPr>
          <a:lstStyle/>
          <a:p>
            <a:r>
              <a:rPr lang="en-US" altLang="zh-CN" sz="1600" dirty="0"/>
              <a:t>PBMC atlas of SLE and control  </a:t>
            </a:r>
            <a:endParaRPr lang="zh-CN" altLang="en-US" sz="1600" dirty="0"/>
          </a:p>
        </p:txBody>
      </p:sp>
      <p:sp>
        <p:nvSpPr>
          <p:cNvPr id="16" name="文本框 15">
            <a:extLst>
              <a:ext uri="{FF2B5EF4-FFF2-40B4-BE49-F238E27FC236}">
                <a16:creationId xmlns:a16="http://schemas.microsoft.com/office/drawing/2014/main" id="{605ADC62-1FA8-4916-9356-44F6F303EEA5}"/>
              </a:ext>
            </a:extLst>
          </p:cNvPr>
          <p:cNvSpPr txBox="1"/>
          <p:nvPr/>
        </p:nvSpPr>
        <p:spPr>
          <a:xfrm>
            <a:off x="523611" y="673335"/>
            <a:ext cx="6378066" cy="400110"/>
          </a:xfrm>
          <a:prstGeom prst="rect">
            <a:avLst/>
          </a:prstGeom>
          <a:noFill/>
        </p:spPr>
        <p:txBody>
          <a:bodyPr wrap="square" rtlCol="0">
            <a:spAutoFit/>
          </a:bodyPr>
          <a:lstStyle/>
          <a:p>
            <a:r>
              <a:rPr lang="en-US" altLang="zh-CN" sz="2000" dirty="0"/>
              <a:t>Part of the results of routine single cell analysis pipeline</a:t>
            </a:r>
            <a:endParaRPr lang="zh-CN" altLang="en-US" sz="2000" dirty="0"/>
          </a:p>
        </p:txBody>
      </p:sp>
    </p:spTree>
    <p:extLst>
      <p:ext uri="{BB962C8B-B14F-4D97-AF65-F5344CB8AC3E}">
        <p14:creationId xmlns:p14="http://schemas.microsoft.com/office/powerpoint/2010/main" val="336598783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9851FD-0A11-4151-BFDC-3BAD6E04888E}"/>
              </a:ext>
            </a:extLst>
          </p:cNvPr>
          <p:cNvSpPr>
            <a:spLocks noGrp="1"/>
          </p:cNvSpPr>
          <p:nvPr>
            <p:ph type="sldNum" sz="quarter" idx="12"/>
          </p:nvPr>
        </p:nvSpPr>
        <p:spPr/>
        <p:txBody>
          <a:bodyPr/>
          <a:lstStyle/>
          <a:p>
            <a:fld id="{48F63A3B-78C7-47BE-AE5E-E10140E04643}" type="slidenum">
              <a:rPr lang="en-US" smtClean="0"/>
              <a:t>29</a:t>
            </a:fld>
            <a:endParaRPr lang="en-US" dirty="0"/>
          </a:p>
        </p:txBody>
      </p:sp>
      <p:sp>
        <p:nvSpPr>
          <p:cNvPr id="3" name="标题 1">
            <a:extLst>
              <a:ext uri="{FF2B5EF4-FFF2-40B4-BE49-F238E27FC236}">
                <a16:creationId xmlns:a16="http://schemas.microsoft.com/office/drawing/2014/main" id="{C66655C6-7DD3-4A1E-B7E5-15B06C6B07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SLE single-cell PBMC data analysis: public</a:t>
            </a:r>
            <a:r>
              <a:rPr lang="zh-CN" altLang="en-US" sz="2400" b="1" dirty="0">
                <a:latin typeface="+mn-lt"/>
                <a:ea typeface="+mn-ea"/>
                <a:cs typeface="+mn-cs"/>
              </a:rPr>
              <a:t> </a:t>
            </a:r>
            <a:r>
              <a:rPr lang="en-US" altLang="zh-CN" sz="2400" b="1" dirty="0">
                <a:latin typeface="+mn-lt"/>
                <a:ea typeface="+mn-ea"/>
                <a:cs typeface="+mn-cs"/>
              </a:rPr>
              <a:t>data</a:t>
            </a:r>
          </a:p>
        </p:txBody>
      </p:sp>
      <p:sp>
        <p:nvSpPr>
          <p:cNvPr id="5" name="文本框 4">
            <a:extLst>
              <a:ext uri="{FF2B5EF4-FFF2-40B4-BE49-F238E27FC236}">
                <a16:creationId xmlns:a16="http://schemas.microsoft.com/office/drawing/2014/main" id="{2F1FBBD2-5CE1-4DEA-83D9-DE62B03CE8D0}"/>
              </a:ext>
            </a:extLst>
          </p:cNvPr>
          <p:cNvSpPr txBox="1"/>
          <p:nvPr/>
        </p:nvSpPr>
        <p:spPr>
          <a:xfrm>
            <a:off x="523611" y="673335"/>
            <a:ext cx="6378066" cy="400110"/>
          </a:xfrm>
          <a:prstGeom prst="rect">
            <a:avLst/>
          </a:prstGeom>
          <a:noFill/>
        </p:spPr>
        <p:txBody>
          <a:bodyPr wrap="square" rtlCol="0">
            <a:spAutoFit/>
          </a:bodyPr>
          <a:lstStyle/>
          <a:p>
            <a:r>
              <a:rPr lang="en-US" altLang="zh-CN" sz="2000" dirty="0"/>
              <a:t>TLB in this dataset </a:t>
            </a:r>
            <a:endParaRPr lang="zh-CN" altLang="en-US" sz="2000" dirty="0"/>
          </a:p>
        </p:txBody>
      </p:sp>
      <p:pic>
        <p:nvPicPr>
          <p:cNvPr id="7" name="图片 6">
            <a:extLst>
              <a:ext uri="{FF2B5EF4-FFF2-40B4-BE49-F238E27FC236}">
                <a16:creationId xmlns:a16="http://schemas.microsoft.com/office/drawing/2014/main" id="{AEC798B0-EE47-49C0-B693-EF2FDF4FBAB6}"/>
              </a:ext>
            </a:extLst>
          </p:cNvPr>
          <p:cNvPicPr>
            <a:picLocks noChangeAspect="1"/>
          </p:cNvPicPr>
          <p:nvPr/>
        </p:nvPicPr>
        <p:blipFill rotWithShape="1">
          <a:blip r:embed="rId3"/>
          <a:srcRect b="14388"/>
          <a:stretch/>
        </p:blipFill>
        <p:spPr>
          <a:xfrm>
            <a:off x="1734975" y="4721069"/>
            <a:ext cx="5166702" cy="1421966"/>
          </a:xfrm>
          <a:prstGeom prst="rect">
            <a:avLst/>
          </a:prstGeom>
        </p:spPr>
      </p:pic>
      <p:sp>
        <p:nvSpPr>
          <p:cNvPr id="4" name="文本框 3">
            <a:extLst>
              <a:ext uri="{FF2B5EF4-FFF2-40B4-BE49-F238E27FC236}">
                <a16:creationId xmlns:a16="http://schemas.microsoft.com/office/drawing/2014/main" id="{B595F494-77B6-4F6B-B9D1-338996F35F7D}"/>
              </a:ext>
            </a:extLst>
          </p:cNvPr>
          <p:cNvSpPr txBox="1"/>
          <p:nvPr/>
        </p:nvSpPr>
        <p:spPr>
          <a:xfrm>
            <a:off x="890959" y="3980945"/>
            <a:ext cx="7123748" cy="646331"/>
          </a:xfrm>
          <a:prstGeom prst="rect">
            <a:avLst/>
          </a:prstGeom>
          <a:noFill/>
        </p:spPr>
        <p:txBody>
          <a:bodyPr wrap="square" rtlCol="0">
            <a:spAutoFit/>
          </a:bodyPr>
          <a:lstStyle/>
          <a:p>
            <a:r>
              <a:rPr lang="en-US" altLang="zh-CN" dirty="0"/>
              <a:t>CD3D expression in SLE plasma has increased significantly,</a:t>
            </a:r>
            <a:r>
              <a:rPr lang="zh-CN" altLang="en-US" dirty="0"/>
              <a:t> </a:t>
            </a:r>
            <a:r>
              <a:rPr lang="en-US" altLang="zh-CN" dirty="0"/>
              <a:t>but we did not cluster TLB_plasma separately because limited cell numbers</a:t>
            </a:r>
            <a:endParaRPr lang="zh-CN" altLang="en-US" dirty="0"/>
          </a:p>
        </p:txBody>
      </p:sp>
      <p:pic>
        <p:nvPicPr>
          <p:cNvPr id="8" name="图片 7">
            <a:extLst>
              <a:ext uri="{FF2B5EF4-FFF2-40B4-BE49-F238E27FC236}">
                <a16:creationId xmlns:a16="http://schemas.microsoft.com/office/drawing/2014/main" id="{4895DF52-5975-421F-899F-7B0869C85D95}"/>
              </a:ext>
            </a:extLst>
          </p:cNvPr>
          <p:cNvPicPr>
            <a:picLocks noChangeAspect="1"/>
          </p:cNvPicPr>
          <p:nvPr/>
        </p:nvPicPr>
        <p:blipFill rotWithShape="1">
          <a:blip r:embed="rId4"/>
          <a:srcRect t="9234"/>
          <a:stretch/>
        </p:blipFill>
        <p:spPr>
          <a:xfrm>
            <a:off x="782955" y="1630680"/>
            <a:ext cx="4743450" cy="2256472"/>
          </a:xfrm>
          <a:prstGeom prst="rect">
            <a:avLst/>
          </a:prstGeom>
        </p:spPr>
      </p:pic>
      <p:sp>
        <p:nvSpPr>
          <p:cNvPr id="9" name="文本框 8">
            <a:extLst>
              <a:ext uri="{FF2B5EF4-FFF2-40B4-BE49-F238E27FC236}">
                <a16:creationId xmlns:a16="http://schemas.microsoft.com/office/drawing/2014/main" id="{A4215D8C-3EE9-4A4F-A210-633F74C1B7D9}"/>
              </a:ext>
            </a:extLst>
          </p:cNvPr>
          <p:cNvSpPr txBox="1"/>
          <p:nvPr/>
        </p:nvSpPr>
        <p:spPr>
          <a:xfrm>
            <a:off x="3412236" y="1229109"/>
            <a:ext cx="999744" cy="307777"/>
          </a:xfrm>
          <a:prstGeom prst="rect">
            <a:avLst/>
          </a:prstGeom>
          <a:noFill/>
        </p:spPr>
        <p:txBody>
          <a:bodyPr wrap="square" rtlCol="0">
            <a:spAutoFit/>
          </a:bodyPr>
          <a:lstStyle/>
          <a:p>
            <a:r>
              <a:rPr lang="en-US" altLang="zh-CN" sz="1400" dirty="0"/>
              <a:t>TLB_mem1</a:t>
            </a:r>
            <a:endParaRPr lang="zh-CN" altLang="en-US" sz="1400" dirty="0"/>
          </a:p>
        </p:txBody>
      </p:sp>
      <p:sp>
        <p:nvSpPr>
          <p:cNvPr id="10" name="文本框 9">
            <a:extLst>
              <a:ext uri="{FF2B5EF4-FFF2-40B4-BE49-F238E27FC236}">
                <a16:creationId xmlns:a16="http://schemas.microsoft.com/office/drawing/2014/main" id="{121BA27A-89F2-4709-BBA0-08DCBAC8880B}"/>
              </a:ext>
            </a:extLst>
          </p:cNvPr>
          <p:cNvSpPr txBox="1"/>
          <p:nvPr/>
        </p:nvSpPr>
        <p:spPr>
          <a:xfrm>
            <a:off x="1789176" y="1229110"/>
            <a:ext cx="1175004" cy="307777"/>
          </a:xfrm>
          <a:prstGeom prst="rect">
            <a:avLst/>
          </a:prstGeom>
          <a:noFill/>
        </p:spPr>
        <p:txBody>
          <a:bodyPr wrap="square" rtlCol="0">
            <a:spAutoFit/>
          </a:bodyPr>
          <a:lstStyle/>
          <a:p>
            <a:r>
              <a:rPr lang="en-US" altLang="zh-CN" sz="1400" dirty="0"/>
              <a:t>TLB_mem2</a:t>
            </a:r>
            <a:endParaRPr lang="zh-CN" altLang="en-US" sz="1400" dirty="0"/>
          </a:p>
        </p:txBody>
      </p:sp>
      <p:pic>
        <p:nvPicPr>
          <p:cNvPr id="12" name="图片 11">
            <a:extLst>
              <a:ext uri="{FF2B5EF4-FFF2-40B4-BE49-F238E27FC236}">
                <a16:creationId xmlns:a16="http://schemas.microsoft.com/office/drawing/2014/main" id="{808B7AFD-839E-41D2-83F4-E6EF643ECCAE}"/>
              </a:ext>
            </a:extLst>
          </p:cNvPr>
          <p:cNvPicPr>
            <a:picLocks noChangeAspect="1"/>
          </p:cNvPicPr>
          <p:nvPr/>
        </p:nvPicPr>
        <p:blipFill rotWithShape="1">
          <a:blip r:embed="rId5"/>
          <a:srcRect l="15076" r="4576" b="29893"/>
          <a:stretch/>
        </p:blipFill>
        <p:spPr>
          <a:xfrm>
            <a:off x="5729901" y="774998"/>
            <a:ext cx="2785449" cy="1620274"/>
          </a:xfrm>
          <a:prstGeom prst="rect">
            <a:avLst/>
          </a:prstGeom>
        </p:spPr>
      </p:pic>
      <p:pic>
        <p:nvPicPr>
          <p:cNvPr id="14" name="图片 13">
            <a:extLst>
              <a:ext uri="{FF2B5EF4-FFF2-40B4-BE49-F238E27FC236}">
                <a16:creationId xmlns:a16="http://schemas.microsoft.com/office/drawing/2014/main" id="{BCD2FAB6-AE09-48E8-91B4-287F930E30E3}"/>
              </a:ext>
            </a:extLst>
          </p:cNvPr>
          <p:cNvPicPr>
            <a:picLocks noChangeAspect="1"/>
          </p:cNvPicPr>
          <p:nvPr/>
        </p:nvPicPr>
        <p:blipFill rotWithShape="1">
          <a:blip r:embed="rId6"/>
          <a:srcRect l="18654" t="9065" r="4383" b="32847"/>
          <a:stretch/>
        </p:blipFill>
        <p:spPr>
          <a:xfrm>
            <a:off x="5817224" y="2489065"/>
            <a:ext cx="2610802" cy="1313684"/>
          </a:xfrm>
          <a:prstGeom prst="rect">
            <a:avLst/>
          </a:prstGeom>
        </p:spPr>
      </p:pic>
    </p:spTree>
    <p:extLst>
      <p:ext uri="{BB962C8B-B14F-4D97-AF65-F5344CB8AC3E}">
        <p14:creationId xmlns:p14="http://schemas.microsoft.com/office/powerpoint/2010/main" val="1775327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72A43D-0939-46C9-BC60-21AAEF05DF04}"/>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10" name="标题 1">
            <a:extLst>
              <a:ext uri="{FF2B5EF4-FFF2-40B4-BE49-F238E27FC236}">
                <a16:creationId xmlns:a16="http://schemas.microsoft.com/office/drawing/2014/main" id="{21E11EFE-A95F-46A6-A707-7F86A7C730A5}"/>
              </a:ext>
            </a:extLst>
          </p:cNvPr>
          <p:cNvSpPr txBox="1">
            <a:spLocks/>
          </p:cNvSpPr>
          <p:nvPr/>
        </p:nvSpPr>
        <p:spPr>
          <a:xfrm>
            <a:off x="0" y="131712"/>
            <a:ext cx="78867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altLang="zh-CN" sz="2400" b="1" dirty="0">
                <a:solidFill>
                  <a:prstClr val="black"/>
                </a:solidFill>
                <a:latin typeface="Calibri" panose="020F0502020204030204"/>
                <a:ea typeface="等线 Light" panose="02010600030101010101" pitchFamily="2" charset="-122"/>
              </a:rPr>
              <a:t>What can B cells do?</a:t>
            </a:r>
            <a:endParaRPr lang="zh-CN" altLang="en-US" sz="2400" b="1" dirty="0">
              <a:solidFill>
                <a:prstClr val="black"/>
              </a:solidFill>
              <a:latin typeface="Calibri" panose="020F0502020204030204"/>
              <a:ea typeface="等线 Light" panose="02010600030101010101" pitchFamily="2" charset="-122"/>
            </a:endParaRPr>
          </a:p>
        </p:txBody>
      </p:sp>
      <p:sp>
        <p:nvSpPr>
          <p:cNvPr id="4" name="文本框 3">
            <a:extLst>
              <a:ext uri="{FF2B5EF4-FFF2-40B4-BE49-F238E27FC236}">
                <a16:creationId xmlns:a16="http://schemas.microsoft.com/office/drawing/2014/main" id="{69260334-A61F-4881-8867-472225A251BF}"/>
              </a:ext>
            </a:extLst>
          </p:cNvPr>
          <p:cNvSpPr txBox="1"/>
          <p:nvPr/>
        </p:nvSpPr>
        <p:spPr>
          <a:xfrm>
            <a:off x="540725" y="657345"/>
            <a:ext cx="6445250"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Antibody secreting</a:t>
            </a:r>
          </a:p>
          <a:p>
            <a:pPr marL="285750" indent="-285750">
              <a:lnSpc>
                <a:spcPct val="150000"/>
              </a:lnSpc>
              <a:buFont typeface="Arial" panose="020B0604020202020204" pitchFamily="34" charset="0"/>
              <a:buChar char="•"/>
            </a:pPr>
            <a:r>
              <a:rPr lang="en-US" altLang="zh-CN" dirty="0"/>
              <a:t>Cellular functions</a:t>
            </a:r>
          </a:p>
        </p:txBody>
      </p:sp>
      <p:sp>
        <p:nvSpPr>
          <p:cNvPr id="12" name="矩形 11">
            <a:extLst>
              <a:ext uri="{FF2B5EF4-FFF2-40B4-BE49-F238E27FC236}">
                <a16:creationId xmlns:a16="http://schemas.microsoft.com/office/drawing/2014/main" id="{114F63EB-2399-4EA0-98F3-5E687F0C7A10}"/>
              </a:ext>
            </a:extLst>
          </p:cNvPr>
          <p:cNvSpPr/>
          <p:nvPr/>
        </p:nvSpPr>
        <p:spPr>
          <a:xfrm>
            <a:off x="540725" y="6103133"/>
            <a:ext cx="5477510" cy="307777"/>
          </a:xfrm>
          <a:prstGeom prst="rect">
            <a:avLst/>
          </a:prstGeom>
        </p:spPr>
        <p:txBody>
          <a:bodyPr wrap="square">
            <a:spAutoFit/>
          </a:bodyPr>
          <a:lstStyle/>
          <a:p>
            <a:r>
              <a:rPr lang="en-US" altLang="zh-CN" sz="1400" dirty="0"/>
              <a:t>William Hoffman et al. (2016) </a:t>
            </a:r>
            <a:r>
              <a:rPr lang="en-US" altLang="zh-CN" sz="1400" i="1" dirty="0"/>
              <a:t>Clin. J. Am. Soc. </a:t>
            </a:r>
            <a:r>
              <a:rPr lang="en-US" altLang="zh-CN" sz="1400" i="1" dirty="0" err="1"/>
              <a:t>Nephrol</a:t>
            </a:r>
            <a:r>
              <a:rPr lang="en-US" altLang="zh-CN" sz="1400" i="1" dirty="0"/>
              <a:t>.</a:t>
            </a:r>
            <a:endParaRPr lang="en-US" altLang="zh-CN" sz="1400" dirty="0">
              <a:effectLst/>
            </a:endParaRPr>
          </a:p>
        </p:txBody>
      </p:sp>
      <p:pic>
        <p:nvPicPr>
          <p:cNvPr id="1026" name="Picture 2" descr="An external file that holds a picture, illustration, etc.&#10;Object name is CJN.09430915f6.jpg">
            <a:extLst>
              <a:ext uri="{FF2B5EF4-FFF2-40B4-BE49-F238E27FC236}">
                <a16:creationId xmlns:a16="http://schemas.microsoft.com/office/drawing/2014/main" id="{3995807E-B2D8-4B03-A5BC-91AA28063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550" y="1190753"/>
            <a:ext cx="4204025" cy="473569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http://waifu2x.udp.jp/api">
            <a:extLst>
              <a:ext uri="{FF2B5EF4-FFF2-40B4-BE49-F238E27FC236}">
                <a16:creationId xmlns:a16="http://schemas.microsoft.com/office/drawing/2014/main" id="{EA378663-E92B-44E7-A68B-A853DB9F67F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930F1555-2AAE-4B53-B03C-B263176C861D}"/>
              </a:ext>
            </a:extLst>
          </p:cNvPr>
          <p:cNvPicPr>
            <a:picLocks noChangeAspect="1"/>
          </p:cNvPicPr>
          <p:nvPr/>
        </p:nvPicPr>
        <p:blipFill rotWithShape="1">
          <a:blip r:embed="rId4">
            <a:extLst>
              <a:ext uri="{28A0092B-C50C-407E-A947-70E740481C1C}">
                <a14:useLocalDpi xmlns:a14="http://schemas.microsoft.com/office/drawing/2010/main" val="0"/>
              </a:ext>
            </a:extLst>
          </a:blip>
          <a:srcRect r="39739"/>
          <a:stretch/>
        </p:blipFill>
        <p:spPr>
          <a:xfrm>
            <a:off x="897204" y="1714400"/>
            <a:ext cx="1735989" cy="3536028"/>
          </a:xfrm>
          <a:prstGeom prst="rect">
            <a:avLst/>
          </a:prstGeom>
        </p:spPr>
      </p:pic>
      <p:sp>
        <p:nvSpPr>
          <p:cNvPr id="15" name="文本框 14">
            <a:extLst>
              <a:ext uri="{FF2B5EF4-FFF2-40B4-BE49-F238E27FC236}">
                <a16:creationId xmlns:a16="http://schemas.microsoft.com/office/drawing/2014/main" id="{5EA46998-73BB-44CD-8395-18C1AA0B1CD7}"/>
              </a:ext>
            </a:extLst>
          </p:cNvPr>
          <p:cNvSpPr txBox="1"/>
          <p:nvPr/>
        </p:nvSpPr>
        <p:spPr>
          <a:xfrm>
            <a:off x="2658008" y="1996489"/>
            <a:ext cx="1530919" cy="461665"/>
          </a:xfrm>
          <a:prstGeom prst="rect">
            <a:avLst/>
          </a:prstGeom>
          <a:noFill/>
        </p:spPr>
        <p:txBody>
          <a:bodyPr wrap="square" rtlCol="0">
            <a:spAutoFit/>
          </a:bodyPr>
          <a:lstStyle/>
          <a:p>
            <a:r>
              <a:rPr lang="en-US" altLang="zh-CN" sz="1200" b="1" dirty="0">
                <a:latin typeface="+mn-ea"/>
              </a:rPr>
              <a:t>Monomer</a:t>
            </a:r>
          </a:p>
          <a:p>
            <a:r>
              <a:rPr lang="en-US" altLang="zh-CN" sz="1200" b="1" dirty="0">
                <a:latin typeface="+mn-ea"/>
              </a:rPr>
              <a:t>IgD, IgE, IgG</a:t>
            </a:r>
            <a:endParaRPr lang="zh-CN" altLang="en-US" sz="1200" b="1" dirty="0">
              <a:latin typeface="+mn-ea"/>
            </a:endParaRPr>
          </a:p>
        </p:txBody>
      </p:sp>
      <p:sp>
        <p:nvSpPr>
          <p:cNvPr id="19" name="文本框 18">
            <a:extLst>
              <a:ext uri="{FF2B5EF4-FFF2-40B4-BE49-F238E27FC236}">
                <a16:creationId xmlns:a16="http://schemas.microsoft.com/office/drawing/2014/main" id="{8796CE25-3CB8-4634-85EE-7149A661EC74}"/>
              </a:ext>
            </a:extLst>
          </p:cNvPr>
          <p:cNvSpPr txBox="1"/>
          <p:nvPr/>
        </p:nvSpPr>
        <p:spPr>
          <a:xfrm>
            <a:off x="2658007" y="3127535"/>
            <a:ext cx="1530919" cy="461665"/>
          </a:xfrm>
          <a:prstGeom prst="rect">
            <a:avLst/>
          </a:prstGeom>
          <a:noFill/>
        </p:spPr>
        <p:txBody>
          <a:bodyPr wrap="square" rtlCol="0">
            <a:spAutoFit/>
          </a:bodyPr>
          <a:lstStyle/>
          <a:p>
            <a:r>
              <a:rPr lang="en-US" altLang="zh-CN" sz="1200" b="1" dirty="0">
                <a:latin typeface="+mn-ea"/>
              </a:rPr>
              <a:t>Dimer</a:t>
            </a:r>
          </a:p>
          <a:p>
            <a:r>
              <a:rPr lang="en-US" altLang="zh-CN" sz="1200" b="1" dirty="0">
                <a:latin typeface="+mn-ea"/>
              </a:rPr>
              <a:t>IgA</a:t>
            </a:r>
            <a:endParaRPr lang="zh-CN" altLang="en-US" sz="1200" b="1" dirty="0">
              <a:latin typeface="+mn-ea"/>
            </a:endParaRPr>
          </a:p>
        </p:txBody>
      </p:sp>
      <p:sp>
        <p:nvSpPr>
          <p:cNvPr id="20" name="文本框 19">
            <a:extLst>
              <a:ext uri="{FF2B5EF4-FFF2-40B4-BE49-F238E27FC236}">
                <a16:creationId xmlns:a16="http://schemas.microsoft.com/office/drawing/2014/main" id="{65D03B9F-27BF-44D3-8FEF-CC3BB1637E2B}"/>
              </a:ext>
            </a:extLst>
          </p:cNvPr>
          <p:cNvSpPr txBox="1"/>
          <p:nvPr/>
        </p:nvSpPr>
        <p:spPr>
          <a:xfrm>
            <a:off x="2658006" y="4331795"/>
            <a:ext cx="1530919" cy="461665"/>
          </a:xfrm>
          <a:prstGeom prst="rect">
            <a:avLst/>
          </a:prstGeom>
          <a:noFill/>
        </p:spPr>
        <p:txBody>
          <a:bodyPr wrap="square" rtlCol="0">
            <a:spAutoFit/>
          </a:bodyPr>
          <a:lstStyle/>
          <a:p>
            <a:r>
              <a:rPr lang="en-US" altLang="zh-CN" sz="1200" b="1" dirty="0">
                <a:latin typeface="+mn-ea"/>
              </a:rPr>
              <a:t>Pentamer</a:t>
            </a:r>
          </a:p>
          <a:p>
            <a:r>
              <a:rPr lang="en-US" altLang="zh-CN" sz="1200" b="1" dirty="0">
                <a:latin typeface="+mn-ea"/>
              </a:rPr>
              <a:t>IgM</a:t>
            </a:r>
            <a:endParaRPr lang="zh-CN" altLang="en-US" sz="1200" b="1" dirty="0">
              <a:latin typeface="+mn-ea"/>
            </a:endParaRPr>
          </a:p>
        </p:txBody>
      </p:sp>
    </p:spTree>
    <p:extLst>
      <p:ext uri="{BB962C8B-B14F-4D97-AF65-F5344CB8AC3E}">
        <p14:creationId xmlns:p14="http://schemas.microsoft.com/office/powerpoint/2010/main" val="264255290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SLE single-cell PBMC data analysis: preliminary experiment</a:t>
            </a:r>
          </a:p>
        </p:txBody>
      </p:sp>
      <p:grpSp>
        <p:nvGrpSpPr>
          <p:cNvPr id="38" name="组合 37">
            <a:extLst>
              <a:ext uri="{FF2B5EF4-FFF2-40B4-BE49-F238E27FC236}">
                <a16:creationId xmlns:a16="http://schemas.microsoft.com/office/drawing/2014/main" id="{FA8FE7C9-E245-4786-A947-944773E7FA98}"/>
              </a:ext>
            </a:extLst>
          </p:cNvPr>
          <p:cNvGrpSpPr/>
          <p:nvPr/>
        </p:nvGrpSpPr>
        <p:grpSpPr>
          <a:xfrm>
            <a:off x="619793" y="3832862"/>
            <a:ext cx="3986408" cy="2188525"/>
            <a:chOff x="627937" y="3429000"/>
            <a:chExt cx="3667124" cy="2176462"/>
          </a:xfrm>
        </p:grpSpPr>
        <p:pic>
          <p:nvPicPr>
            <p:cNvPr id="21" name="图片 20">
              <a:extLst>
                <a:ext uri="{FF2B5EF4-FFF2-40B4-BE49-F238E27FC236}">
                  <a16:creationId xmlns:a16="http://schemas.microsoft.com/office/drawing/2014/main" id="{B8288035-DE84-4F68-BCBA-E635D3B5ABE9}"/>
                </a:ext>
              </a:extLst>
            </p:cNvPr>
            <p:cNvPicPr>
              <a:picLocks noChangeAspect="1"/>
            </p:cNvPicPr>
            <p:nvPr/>
          </p:nvPicPr>
          <p:blipFill>
            <a:blip r:embed="rId3"/>
            <a:stretch>
              <a:fillRect/>
            </a:stretch>
          </p:blipFill>
          <p:spPr>
            <a:xfrm>
              <a:off x="627937" y="3429000"/>
              <a:ext cx="3667124" cy="2176462"/>
            </a:xfrm>
            <a:prstGeom prst="rect">
              <a:avLst/>
            </a:prstGeom>
          </p:spPr>
        </p:pic>
        <p:sp>
          <p:nvSpPr>
            <p:cNvPr id="18" name="任意多边形: 形状 17">
              <a:extLst>
                <a:ext uri="{FF2B5EF4-FFF2-40B4-BE49-F238E27FC236}">
                  <a16:creationId xmlns:a16="http://schemas.microsoft.com/office/drawing/2014/main" id="{61F5FD3C-E207-4EDA-8965-3E6FCCCA774C}"/>
                </a:ext>
              </a:extLst>
            </p:cNvPr>
            <p:cNvSpPr/>
            <p:nvPr/>
          </p:nvSpPr>
          <p:spPr>
            <a:xfrm>
              <a:off x="1340558" y="3632580"/>
              <a:ext cx="343476" cy="306081"/>
            </a:xfrm>
            <a:custGeom>
              <a:avLst/>
              <a:gdLst>
                <a:gd name="connsiteX0" fmla="*/ 115824 w 512064"/>
                <a:gd name="connsiteY0" fmla="*/ 91440 h 445008"/>
                <a:gd name="connsiteX1" fmla="*/ 115824 w 512064"/>
                <a:gd name="connsiteY1" fmla="*/ 91440 h 445008"/>
                <a:gd name="connsiteX2" fmla="*/ 73152 w 512064"/>
                <a:gd name="connsiteY2" fmla="*/ 128016 h 445008"/>
                <a:gd name="connsiteX3" fmla="*/ 36576 w 512064"/>
                <a:gd name="connsiteY3" fmla="*/ 182880 h 445008"/>
                <a:gd name="connsiteX4" fmla="*/ 24384 w 512064"/>
                <a:gd name="connsiteY4" fmla="*/ 201168 h 445008"/>
                <a:gd name="connsiteX5" fmla="*/ 18288 w 512064"/>
                <a:gd name="connsiteY5" fmla="*/ 219456 h 445008"/>
                <a:gd name="connsiteX6" fmla="*/ 0 w 512064"/>
                <a:gd name="connsiteY6" fmla="*/ 256032 h 445008"/>
                <a:gd name="connsiteX7" fmla="*/ 6096 w 512064"/>
                <a:gd name="connsiteY7" fmla="*/ 365760 h 445008"/>
                <a:gd name="connsiteX8" fmla="*/ 24384 w 512064"/>
                <a:gd name="connsiteY8" fmla="*/ 377952 h 445008"/>
                <a:gd name="connsiteX9" fmla="*/ 48768 w 512064"/>
                <a:gd name="connsiteY9" fmla="*/ 396240 h 445008"/>
                <a:gd name="connsiteX10" fmla="*/ 85344 w 512064"/>
                <a:gd name="connsiteY10" fmla="*/ 414528 h 445008"/>
                <a:gd name="connsiteX11" fmla="*/ 103632 w 512064"/>
                <a:gd name="connsiteY11" fmla="*/ 426720 h 445008"/>
                <a:gd name="connsiteX12" fmla="*/ 170688 w 512064"/>
                <a:gd name="connsiteY12" fmla="*/ 445008 h 445008"/>
                <a:gd name="connsiteX13" fmla="*/ 353568 w 512064"/>
                <a:gd name="connsiteY13" fmla="*/ 438912 h 445008"/>
                <a:gd name="connsiteX14" fmla="*/ 371856 w 512064"/>
                <a:gd name="connsiteY14" fmla="*/ 432816 h 445008"/>
                <a:gd name="connsiteX15" fmla="*/ 414528 w 512064"/>
                <a:gd name="connsiteY15" fmla="*/ 426720 h 445008"/>
                <a:gd name="connsiteX16" fmla="*/ 451104 w 512064"/>
                <a:gd name="connsiteY16" fmla="*/ 414528 h 445008"/>
                <a:gd name="connsiteX17" fmla="*/ 469392 w 512064"/>
                <a:gd name="connsiteY17" fmla="*/ 408432 h 445008"/>
                <a:gd name="connsiteX18" fmla="*/ 499872 w 512064"/>
                <a:gd name="connsiteY18" fmla="*/ 365760 h 445008"/>
                <a:gd name="connsiteX19" fmla="*/ 512064 w 512064"/>
                <a:gd name="connsiteY19" fmla="*/ 329184 h 445008"/>
                <a:gd name="connsiteX20" fmla="*/ 505968 w 512064"/>
                <a:gd name="connsiteY20" fmla="*/ 225552 h 445008"/>
                <a:gd name="connsiteX21" fmla="*/ 493776 w 512064"/>
                <a:gd name="connsiteY21" fmla="*/ 182880 h 445008"/>
                <a:gd name="connsiteX22" fmla="*/ 481584 w 512064"/>
                <a:gd name="connsiteY22" fmla="*/ 164592 h 445008"/>
                <a:gd name="connsiteX23" fmla="*/ 469392 w 512064"/>
                <a:gd name="connsiteY23" fmla="*/ 128016 h 445008"/>
                <a:gd name="connsiteX24" fmla="*/ 457200 w 512064"/>
                <a:gd name="connsiteY24" fmla="*/ 91440 h 445008"/>
                <a:gd name="connsiteX25" fmla="*/ 451104 w 512064"/>
                <a:gd name="connsiteY25" fmla="*/ 73152 h 445008"/>
                <a:gd name="connsiteX26" fmla="*/ 432816 w 512064"/>
                <a:gd name="connsiteY26" fmla="*/ 54864 h 445008"/>
                <a:gd name="connsiteX27" fmla="*/ 420624 w 512064"/>
                <a:gd name="connsiteY27" fmla="*/ 36576 h 445008"/>
                <a:gd name="connsiteX28" fmla="*/ 402336 w 512064"/>
                <a:gd name="connsiteY28" fmla="*/ 24384 h 445008"/>
                <a:gd name="connsiteX29" fmla="*/ 365760 w 512064"/>
                <a:gd name="connsiteY29" fmla="*/ 0 h 445008"/>
                <a:gd name="connsiteX30" fmla="*/ 268224 w 512064"/>
                <a:gd name="connsiteY30" fmla="*/ 6096 h 445008"/>
                <a:gd name="connsiteX31" fmla="*/ 231648 w 512064"/>
                <a:gd name="connsiteY31" fmla="*/ 24384 h 445008"/>
                <a:gd name="connsiteX32" fmla="*/ 213360 w 512064"/>
                <a:gd name="connsiteY32" fmla="*/ 30480 h 445008"/>
                <a:gd name="connsiteX33" fmla="*/ 201168 w 512064"/>
                <a:gd name="connsiteY33" fmla="*/ 48768 h 445008"/>
                <a:gd name="connsiteX34" fmla="*/ 182880 w 512064"/>
                <a:gd name="connsiteY34" fmla="*/ 54864 h 445008"/>
                <a:gd name="connsiteX35" fmla="*/ 146304 w 512064"/>
                <a:gd name="connsiteY35" fmla="*/ 79248 h 445008"/>
                <a:gd name="connsiteX36" fmla="*/ 115824 w 512064"/>
                <a:gd name="connsiteY36" fmla="*/ 91440 h 44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2064" h="445008">
                  <a:moveTo>
                    <a:pt x="115824" y="91440"/>
                  </a:moveTo>
                  <a:lnTo>
                    <a:pt x="115824" y="91440"/>
                  </a:lnTo>
                  <a:cubicBezTo>
                    <a:pt x="101600" y="103632"/>
                    <a:pt x="85811" y="114206"/>
                    <a:pt x="73152" y="128016"/>
                  </a:cubicBezTo>
                  <a:lnTo>
                    <a:pt x="36576" y="182880"/>
                  </a:lnTo>
                  <a:cubicBezTo>
                    <a:pt x="32512" y="188976"/>
                    <a:pt x="26701" y="194217"/>
                    <a:pt x="24384" y="201168"/>
                  </a:cubicBezTo>
                  <a:cubicBezTo>
                    <a:pt x="22352" y="207264"/>
                    <a:pt x="21162" y="213709"/>
                    <a:pt x="18288" y="219456"/>
                  </a:cubicBezTo>
                  <a:cubicBezTo>
                    <a:pt x="-5347" y="266725"/>
                    <a:pt x="15322" y="210065"/>
                    <a:pt x="0" y="256032"/>
                  </a:cubicBezTo>
                  <a:cubicBezTo>
                    <a:pt x="2032" y="292608"/>
                    <a:pt x="-1088" y="329839"/>
                    <a:pt x="6096" y="365760"/>
                  </a:cubicBezTo>
                  <a:cubicBezTo>
                    <a:pt x="7533" y="372944"/>
                    <a:pt x="18422" y="373694"/>
                    <a:pt x="24384" y="377952"/>
                  </a:cubicBezTo>
                  <a:cubicBezTo>
                    <a:pt x="32652" y="383857"/>
                    <a:pt x="40500" y="390335"/>
                    <a:pt x="48768" y="396240"/>
                  </a:cubicBezTo>
                  <a:cubicBezTo>
                    <a:pt x="89532" y="425357"/>
                    <a:pt x="45082" y="394397"/>
                    <a:pt x="85344" y="414528"/>
                  </a:cubicBezTo>
                  <a:cubicBezTo>
                    <a:pt x="91897" y="417805"/>
                    <a:pt x="96937" y="423744"/>
                    <a:pt x="103632" y="426720"/>
                  </a:cubicBezTo>
                  <a:cubicBezTo>
                    <a:pt x="128944" y="437970"/>
                    <a:pt x="144612" y="439793"/>
                    <a:pt x="170688" y="445008"/>
                  </a:cubicBezTo>
                  <a:cubicBezTo>
                    <a:pt x="231648" y="442976"/>
                    <a:pt x="292686" y="442602"/>
                    <a:pt x="353568" y="438912"/>
                  </a:cubicBezTo>
                  <a:cubicBezTo>
                    <a:pt x="359982" y="438523"/>
                    <a:pt x="365555" y="434076"/>
                    <a:pt x="371856" y="432816"/>
                  </a:cubicBezTo>
                  <a:cubicBezTo>
                    <a:pt x="385945" y="429998"/>
                    <a:pt x="400304" y="428752"/>
                    <a:pt x="414528" y="426720"/>
                  </a:cubicBezTo>
                  <a:lnTo>
                    <a:pt x="451104" y="414528"/>
                  </a:lnTo>
                  <a:lnTo>
                    <a:pt x="469392" y="408432"/>
                  </a:lnTo>
                  <a:cubicBezTo>
                    <a:pt x="471848" y="405157"/>
                    <a:pt x="496631" y="373053"/>
                    <a:pt x="499872" y="365760"/>
                  </a:cubicBezTo>
                  <a:cubicBezTo>
                    <a:pt x="505091" y="354016"/>
                    <a:pt x="512064" y="329184"/>
                    <a:pt x="512064" y="329184"/>
                  </a:cubicBezTo>
                  <a:cubicBezTo>
                    <a:pt x="510032" y="294640"/>
                    <a:pt x="509249" y="260000"/>
                    <a:pt x="505968" y="225552"/>
                  </a:cubicBezTo>
                  <a:cubicBezTo>
                    <a:pt x="505508" y="220727"/>
                    <a:pt x="497003" y="189334"/>
                    <a:pt x="493776" y="182880"/>
                  </a:cubicBezTo>
                  <a:cubicBezTo>
                    <a:pt x="490499" y="176327"/>
                    <a:pt x="484560" y="171287"/>
                    <a:pt x="481584" y="164592"/>
                  </a:cubicBezTo>
                  <a:cubicBezTo>
                    <a:pt x="476365" y="152848"/>
                    <a:pt x="473456" y="140208"/>
                    <a:pt x="469392" y="128016"/>
                  </a:cubicBezTo>
                  <a:lnTo>
                    <a:pt x="457200" y="91440"/>
                  </a:lnTo>
                  <a:cubicBezTo>
                    <a:pt x="455168" y="85344"/>
                    <a:pt x="455648" y="77696"/>
                    <a:pt x="451104" y="73152"/>
                  </a:cubicBezTo>
                  <a:cubicBezTo>
                    <a:pt x="445008" y="67056"/>
                    <a:pt x="438335" y="61487"/>
                    <a:pt x="432816" y="54864"/>
                  </a:cubicBezTo>
                  <a:cubicBezTo>
                    <a:pt x="428126" y="49236"/>
                    <a:pt x="425805" y="41757"/>
                    <a:pt x="420624" y="36576"/>
                  </a:cubicBezTo>
                  <a:cubicBezTo>
                    <a:pt x="415443" y="31395"/>
                    <a:pt x="407964" y="29074"/>
                    <a:pt x="402336" y="24384"/>
                  </a:cubicBezTo>
                  <a:cubicBezTo>
                    <a:pt x="371894" y="-985"/>
                    <a:pt x="397899" y="10713"/>
                    <a:pt x="365760" y="0"/>
                  </a:cubicBezTo>
                  <a:cubicBezTo>
                    <a:pt x="333248" y="2032"/>
                    <a:pt x="300620" y="2686"/>
                    <a:pt x="268224" y="6096"/>
                  </a:cubicBezTo>
                  <a:cubicBezTo>
                    <a:pt x="248816" y="8139"/>
                    <a:pt x="248635" y="15890"/>
                    <a:pt x="231648" y="24384"/>
                  </a:cubicBezTo>
                  <a:cubicBezTo>
                    <a:pt x="225901" y="27258"/>
                    <a:pt x="219456" y="28448"/>
                    <a:pt x="213360" y="30480"/>
                  </a:cubicBezTo>
                  <a:cubicBezTo>
                    <a:pt x="209296" y="36576"/>
                    <a:pt x="206889" y="44191"/>
                    <a:pt x="201168" y="48768"/>
                  </a:cubicBezTo>
                  <a:cubicBezTo>
                    <a:pt x="196150" y="52782"/>
                    <a:pt x="188497" y="51743"/>
                    <a:pt x="182880" y="54864"/>
                  </a:cubicBezTo>
                  <a:cubicBezTo>
                    <a:pt x="170071" y="61980"/>
                    <a:pt x="158496" y="71120"/>
                    <a:pt x="146304" y="79248"/>
                  </a:cubicBezTo>
                  <a:cubicBezTo>
                    <a:pt x="125625" y="93034"/>
                    <a:pt x="120904" y="89408"/>
                    <a:pt x="115824" y="91440"/>
                  </a:cubicBezTo>
                  <a:close/>
                </a:path>
              </a:pathLst>
            </a:cu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a:extLst>
              <a:ext uri="{FF2B5EF4-FFF2-40B4-BE49-F238E27FC236}">
                <a16:creationId xmlns:a16="http://schemas.microsoft.com/office/drawing/2014/main" id="{1CAA9D1B-7F54-4D8E-9997-691BFE49EFDC}"/>
              </a:ext>
            </a:extLst>
          </p:cNvPr>
          <p:cNvSpPr txBox="1"/>
          <p:nvPr/>
        </p:nvSpPr>
        <p:spPr>
          <a:xfrm>
            <a:off x="459987" y="823064"/>
            <a:ext cx="3486400" cy="338554"/>
          </a:xfrm>
          <a:prstGeom prst="rect">
            <a:avLst/>
          </a:prstGeom>
          <a:noFill/>
          <a:ln w="12700">
            <a:solidFill>
              <a:schemeClr val="accent1"/>
            </a:solidFill>
          </a:ln>
        </p:spPr>
        <p:txBody>
          <a:bodyPr wrap="square" rtlCol="0">
            <a:spAutoFit/>
          </a:bodyPr>
          <a:lstStyle/>
          <a:p>
            <a:r>
              <a:rPr lang="en-US" altLang="zh-CN" sz="1600" dirty="0"/>
              <a:t>health people(10x official dataset)</a:t>
            </a:r>
            <a:endParaRPr lang="zh-CN" altLang="en-US" sz="1600" dirty="0"/>
          </a:p>
        </p:txBody>
      </p:sp>
      <p:pic>
        <p:nvPicPr>
          <p:cNvPr id="42" name="图片 41">
            <a:extLst>
              <a:ext uri="{FF2B5EF4-FFF2-40B4-BE49-F238E27FC236}">
                <a16:creationId xmlns:a16="http://schemas.microsoft.com/office/drawing/2014/main" id="{066CE408-5AEB-424E-9C29-16F86B05D13F}"/>
              </a:ext>
            </a:extLst>
          </p:cNvPr>
          <p:cNvPicPr>
            <a:picLocks noChangeAspect="1"/>
          </p:cNvPicPr>
          <p:nvPr/>
        </p:nvPicPr>
        <p:blipFill rotWithShape="1">
          <a:blip r:embed="rId4"/>
          <a:srcRect t="9504"/>
          <a:stretch/>
        </p:blipFill>
        <p:spPr>
          <a:xfrm>
            <a:off x="619793" y="1424940"/>
            <a:ext cx="3093779" cy="1980537"/>
          </a:xfrm>
          <a:prstGeom prst="rect">
            <a:avLst/>
          </a:prstGeom>
        </p:spPr>
      </p:pic>
      <p:sp>
        <p:nvSpPr>
          <p:cNvPr id="43" name="文本框 42">
            <a:extLst>
              <a:ext uri="{FF2B5EF4-FFF2-40B4-BE49-F238E27FC236}">
                <a16:creationId xmlns:a16="http://schemas.microsoft.com/office/drawing/2014/main" id="{8204863A-D2AE-4E23-A812-9820A9F5FA3F}"/>
              </a:ext>
            </a:extLst>
          </p:cNvPr>
          <p:cNvSpPr txBox="1"/>
          <p:nvPr/>
        </p:nvSpPr>
        <p:spPr>
          <a:xfrm>
            <a:off x="1700430" y="3405477"/>
            <a:ext cx="2212848" cy="307777"/>
          </a:xfrm>
          <a:prstGeom prst="rect">
            <a:avLst/>
          </a:prstGeom>
          <a:noFill/>
        </p:spPr>
        <p:txBody>
          <a:bodyPr wrap="square" rtlCol="0">
            <a:spAutoFit/>
          </a:bodyPr>
          <a:lstStyle/>
          <a:p>
            <a:r>
              <a:rPr lang="en-US" altLang="zh-CN" sz="1400" dirty="0"/>
              <a:t>Clustering</a:t>
            </a:r>
            <a:endParaRPr lang="zh-CN" altLang="en-US" sz="1400" dirty="0"/>
          </a:p>
        </p:txBody>
      </p:sp>
      <p:sp>
        <p:nvSpPr>
          <p:cNvPr id="44" name="文本框 43">
            <a:extLst>
              <a:ext uri="{FF2B5EF4-FFF2-40B4-BE49-F238E27FC236}">
                <a16:creationId xmlns:a16="http://schemas.microsoft.com/office/drawing/2014/main" id="{9F40521F-194E-49E5-8903-4E3C63B12BCA}"/>
              </a:ext>
            </a:extLst>
          </p:cNvPr>
          <p:cNvSpPr txBox="1"/>
          <p:nvPr/>
        </p:nvSpPr>
        <p:spPr>
          <a:xfrm>
            <a:off x="1700430" y="5987106"/>
            <a:ext cx="2212848" cy="307777"/>
          </a:xfrm>
          <a:prstGeom prst="rect">
            <a:avLst/>
          </a:prstGeom>
          <a:noFill/>
        </p:spPr>
        <p:txBody>
          <a:bodyPr wrap="square" rtlCol="0">
            <a:spAutoFit/>
          </a:bodyPr>
          <a:lstStyle/>
          <a:p>
            <a:r>
              <a:rPr lang="en-US" altLang="zh-CN" sz="1400" dirty="0"/>
              <a:t>Cell type annotation</a:t>
            </a:r>
            <a:endParaRPr lang="zh-CN" altLang="en-US" sz="1400" dirty="0"/>
          </a:p>
        </p:txBody>
      </p:sp>
      <p:pic>
        <p:nvPicPr>
          <p:cNvPr id="20" name="图片 19">
            <a:extLst>
              <a:ext uri="{FF2B5EF4-FFF2-40B4-BE49-F238E27FC236}">
                <a16:creationId xmlns:a16="http://schemas.microsoft.com/office/drawing/2014/main" id="{A41E8714-169A-4376-8994-8A73EBC5B504}"/>
              </a:ext>
            </a:extLst>
          </p:cNvPr>
          <p:cNvPicPr>
            <a:picLocks noChangeAspect="1"/>
          </p:cNvPicPr>
          <p:nvPr/>
        </p:nvPicPr>
        <p:blipFill>
          <a:blip r:embed="rId5"/>
          <a:stretch>
            <a:fillRect/>
          </a:stretch>
        </p:blipFill>
        <p:spPr>
          <a:xfrm>
            <a:off x="5230724" y="1301725"/>
            <a:ext cx="2957658" cy="2127275"/>
          </a:xfrm>
          <a:prstGeom prst="rect">
            <a:avLst/>
          </a:prstGeom>
        </p:spPr>
      </p:pic>
      <p:grpSp>
        <p:nvGrpSpPr>
          <p:cNvPr id="22" name="组合 21">
            <a:extLst>
              <a:ext uri="{FF2B5EF4-FFF2-40B4-BE49-F238E27FC236}">
                <a16:creationId xmlns:a16="http://schemas.microsoft.com/office/drawing/2014/main" id="{93F9E75F-090E-4A8C-94F8-F8E62EF53AED}"/>
              </a:ext>
            </a:extLst>
          </p:cNvPr>
          <p:cNvGrpSpPr/>
          <p:nvPr/>
        </p:nvGrpSpPr>
        <p:grpSpPr>
          <a:xfrm>
            <a:off x="5274453" y="3838554"/>
            <a:ext cx="3520436" cy="2127275"/>
            <a:chOff x="652321" y="3342955"/>
            <a:chExt cx="3971924" cy="2386012"/>
          </a:xfrm>
        </p:grpSpPr>
        <p:pic>
          <p:nvPicPr>
            <p:cNvPr id="23" name="图片 22">
              <a:extLst>
                <a:ext uri="{FF2B5EF4-FFF2-40B4-BE49-F238E27FC236}">
                  <a16:creationId xmlns:a16="http://schemas.microsoft.com/office/drawing/2014/main" id="{EA1B908F-FC91-4E3F-8E0B-DA30CB25F263}"/>
                </a:ext>
              </a:extLst>
            </p:cNvPr>
            <p:cNvPicPr>
              <a:picLocks noChangeAspect="1"/>
            </p:cNvPicPr>
            <p:nvPr/>
          </p:nvPicPr>
          <p:blipFill>
            <a:blip r:embed="rId6"/>
            <a:stretch>
              <a:fillRect/>
            </a:stretch>
          </p:blipFill>
          <p:spPr>
            <a:xfrm>
              <a:off x="652321" y="3342955"/>
              <a:ext cx="3971924" cy="2386012"/>
            </a:xfrm>
            <a:prstGeom prst="rect">
              <a:avLst/>
            </a:prstGeom>
          </p:spPr>
        </p:pic>
        <p:sp>
          <p:nvSpPr>
            <p:cNvPr id="24" name="任意多边形: 形状 23">
              <a:extLst>
                <a:ext uri="{FF2B5EF4-FFF2-40B4-BE49-F238E27FC236}">
                  <a16:creationId xmlns:a16="http://schemas.microsoft.com/office/drawing/2014/main" id="{E95906F5-D14A-4C68-84B6-1B1A8D68FC51}"/>
                </a:ext>
              </a:extLst>
            </p:cNvPr>
            <p:cNvSpPr/>
            <p:nvPr/>
          </p:nvSpPr>
          <p:spPr>
            <a:xfrm>
              <a:off x="2699243" y="4611560"/>
              <a:ext cx="829056" cy="682752"/>
            </a:xfrm>
            <a:custGeom>
              <a:avLst/>
              <a:gdLst>
                <a:gd name="connsiteX0" fmla="*/ 310896 w 829056"/>
                <a:gd name="connsiteY0" fmla="*/ 79248 h 682752"/>
                <a:gd name="connsiteX1" fmla="*/ 128016 w 829056"/>
                <a:gd name="connsiteY1" fmla="*/ 170688 h 682752"/>
                <a:gd name="connsiteX2" fmla="*/ 12192 w 829056"/>
                <a:gd name="connsiteY2" fmla="*/ 249936 h 682752"/>
                <a:gd name="connsiteX3" fmla="*/ 0 w 829056"/>
                <a:gd name="connsiteY3" fmla="*/ 384048 h 682752"/>
                <a:gd name="connsiteX4" fmla="*/ 6096 w 829056"/>
                <a:gd name="connsiteY4" fmla="*/ 512064 h 682752"/>
                <a:gd name="connsiteX5" fmla="*/ 85344 w 829056"/>
                <a:gd name="connsiteY5" fmla="*/ 646176 h 682752"/>
                <a:gd name="connsiteX6" fmla="*/ 170688 w 829056"/>
                <a:gd name="connsiteY6" fmla="*/ 682752 h 682752"/>
                <a:gd name="connsiteX7" fmla="*/ 298704 w 829056"/>
                <a:gd name="connsiteY7" fmla="*/ 640080 h 682752"/>
                <a:gd name="connsiteX8" fmla="*/ 445008 w 829056"/>
                <a:gd name="connsiteY8" fmla="*/ 676656 h 682752"/>
                <a:gd name="connsiteX9" fmla="*/ 554736 w 829056"/>
                <a:gd name="connsiteY9" fmla="*/ 621792 h 682752"/>
                <a:gd name="connsiteX10" fmla="*/ 676656 w 829056"/>
                <a:gd name="connsiteY10" fmla="*/ 573024 h 682752"/>
                <a:gd name="connsiteX11" fmla="*/ 829056 w 829056"/>
                <a:gd name="connsiteY11" fmla="*/ 481584 h 682752"/>
                <a:gd name="connsiteX12" fmla="*/ 658368 w 829056"/>
                <a:gd name="connsiteY12" fmla="*/ 304800 h 682752"/>
                <a:gd name="connsiteX13" fmla="*/ 597408 w 829056"/>
                <a:gd name="connsiteY13" fmla="*/ 30480 h 682752"/>
                <a:gd name="connsiteX14" fmla="*/ 505968 w 829056"/>
                <a:gd name="connsiteY14" fmla="*/ 0 h 682752"/>
                <a:gd name="connsiteX15" fmla="*/ 310896 w 829056"/>
                <a:gd name="connsiteY15" fmla="*/ 79248 h 68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9056" h="682752">
                  <a:moveTo>
                    <a:pt x="310896" y="79248"/>
                  </a:moveTo>
                  <a:lnTo>
                    <a:pt x="128016" y="170688"/>
                  </a:lnTo>
                  <a:lnTo>
                    <a:pt x="12192" y="249936"/>
                  </a:lnTo>
                  <a:lnTo>
                    <a:pt x="0" y="384048"/>
                  </a:lnTo>
                  <a:lnTo>
                    <a:pt x="6096" y="512064"/>
                  </a:lnTo>
                  <a:lnTo>
                    <a:pt x="85344" y="646176"/>
                  </a:lnTo>
                  <a:lnTo>
                    <a:pt x="170688" y="682752"/>
                  </a:lnTo>
                  <a:lnTo>
                    <a:pt x="298704" y="640080"/>
                  </a:lnTo>
                  <a:lnTo>
                    <a:pt x="445008" y="676656"/>
                  </a:lnTo>
                  <a:lnTo>
                    <a:pt x="554736" y="621792"/>
                  </a:lnTo>
                  <a:lnTo>
                    <a:pt x="676656" y="573024"/>
                  </a:lnTo>
                  <a:lnTo>
                    <a:pt x="829056" y="481584"/>
                  </a:lnTo>
                  <a:lnTo>
                    <a:pt x="658368" y="304800"/>
                  </a:lnTo>
                  <a:lnTo>
                    <a:pt x="597408" y="30480"/>
                  </a:lnTo>
                  <a:lnTo>
                    <a:pt x="505968" y="0"/>
                  </a:lnTo>
                  <a:lnTo>
                    <a:pt x="310896" y="79248"/>
                  </a:lnTo>
                  <a:close/>
                </a:path>
              </a:pathLst>
            </a:cu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B822770C-2B94-4C9F-BD47-EC3754C1276F}"/>
              </a:ext>
            </a:extLst>
          </p:cNvPr>
          <p:cNvSpPr txBox="1"/>
          <p:nvPr/>
        </p:nvSpPr>
        <p:spPr>
          <a:xfrm>
            <a:off x="6140552" y="5987106"/>
            <a:ext cx="2212848" cy="307777"/>
          </a:xfrm>
          <a:prstGeom prst="rect">
            <a:avLst/>
          </a:prstGeom>
          <a:noFill/>
        </p:spPr>
        <p:txBody>
          <a:bodyPr wrap="square" rtlCol="0">
            <a:spAutoFit/>
          </a:bodyPr>
          <a:lstStyle/>
          <a:p>
            <a:r>
              <a:rPr lang="en-US" altLang="zh-CN" sz="1400" dirty="0"/>
              <a:t>Cell type annotation</a:t>
            </a:r>
            <a:endParaRPr lang="zh-CN" altLang="en-US" sz="1400" dirty="0"/>
          </a:p>
        </p:txBody>
      </p:sp>
      <p:sp>
        <p:nvSpPr>
          <p:cNvPr id="39" name="文本框 38">
            <a:extLst>
              <a:ext uri="{FF2B5EF4-FFF2-40B4-BE49-F238E27FC236}">
                <a16:creationId xmlns:a16="http://schemas.microsoft.com/office/drawing/2014/main" id="{2EFFD2C1-B758-471F-938C-14773BAFE01B}"/>
              </a:ext>
            </a:extLst>
          </p:cNvPr>
          <p:cNvSpPr txBox="1"/>
          <p:nvPr/>
        </p:nvSpPr>
        <p:spPr>
          <a:xfrm>
            <a:off x="6337146" y="3429825"/>
            <a:ext cx="2212848" cy="307777"/>
          </a:xfrm>
          <a:prstGeom prst="rect">
            <a:avLst/>
          </a:prstGeom>
          <a:noFill/>
        </p:spPr>
        <p:txBody>
          <a:bodyPr wrap="square" rtlCol="0">
            <a:spAutoFit/>
          </a:bodyPr>
          <a:lstStyle/>
          <a:p>
            <a:r>
              <a:rPr lang="en-US" altLang="zh-CN" sz="1400" dirty="0"/>
              <a:t>Clustering</a:t>
            </a:r>
            <a:endParaRPr lang="zh-CN" altLang="en-US" sz="1400" dirty="0"/>
          </a:p>
        </p:txBody>
      </p:sp>
      <p:sp>
        <p:nvSpPr>
          <p:cNvPr id="40" name="文本框 39">
            <a:extLst>
              <a:ext uri="{FF2B5EF4-FFF2-40B4-BE49-F238E27FC236}">
                <a16:creationId xmlns:a16="http://schemas.microsoft.com/office/drawing/2014/main" id="{FEACCAE6-47E3-4834-A066-6D66482DFA30}"/>
              </a:ext>
            </a:extLst>
          </p:cNvPr>
          <p:cNvSpPr txBox="1"/>
          <p:nvPr/>
        </p:nvSpPr>
        <p:spPr>
          <a:xfrm>
            <a:off x="4999804" y="823064"/>
            <a:ext cx="3623200" cy="338554"/>
          </a:xfrm>
          <a:prstGeom prst="rect">
            <a:avLst/>
          </a:prstGeom>
          <a:noFill/>
          <a:ln w="12700">
            <a:solidFill>
              <a:srgbClr val="C00000"/>
            </a:solidFill>
          </a:ln>
        </p:spPr>
        <p:txBody>
          <a:bodyPr wrap="square" rtlCol="0">
            <a:spAutoFit/>
          </a:bodyPr>
          <a:lstStyle/>
          <a:p>
            <a:r>
              <a:rPr lang="en-US" altLang="zh-CN" sz="1600" dirty="0"/>
              <a:t>SLE patient (Internal data from PUMC)</a:t>
            </a:r>
            <a:endParaRPr lang="zh-CN" altLang="en-US" sz="1600" dirty="0"/>
          </a:p>
        </p:txBody>
      </p:sp>
    </p:spTree>
    <p:extLst>
      <p:ext uri="{BB962C8B-B14F-4D97-AF65-F5344CB8AC3E}">
        <p14:creationId xmlns:p14="http://schemas.microsoft.com/office/powerpoint/2010/main" val="31834108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Disease association(SLE)</a:t>
            </a:r>
          </a:p>
        </p:txBody>
      </p:sp>
      <p:pic>
        <p:nvPicPr>
          <p:cNvPr id="11" name="图片 10">
            <a:extLst>
              <a:ext uri="{FF2B5EF4-FFF2-40B4-BE49-F238E27FC236}">
                <a16:creationId xmlns:a16="http://schemas.microsoft.com/office/drawing/2014/main" id="{C907C933-AA20-4F9C-B72A-84C109A9B94D}"/>
              </a:ext>
            </a:extLst>
          </p:cNvPr>
          <p:cNvPicPr>
            <a:picLocks noChangeAspect="1"/>
          </p:cNvPicPr>
          <p:nvPr/>
        </p:nvPicPr>
        <p:blipFill rotWithShape="1">
          <a:blip r:embed="rId3"/>
          <a:srcRect l="31161" t="4301" r="3492" b="23346"/>
          <a:stretch/>
        </p:blipFill>
        <p:spPr>
          <a:xfrm>
            <a:off x="1015999" y="1036320"/>
            <a:ext cx="3537891" cy="2548708"/>
          </a:xfrm>
          <a:prstGeom prst="rect">
            <a:avLst/>
          </a:prstGeom>
        </p:spPr>
      </p:pic>
      <p:pic>
        <p:nvPicPr>
          <p:cNvPr id="21" name="图片 20">
            <a:extLst>
              <a:ext uri="{FF2B5EF4-FFF2-40B4-BE49-F238E27FC236}">
                <a16:creationId xmlns:a16="http://schemas.microsoft.com/office/drawing/2014/main" id="{AD8F434E-AFBE-40B8-B1BC-4B56E10EAA7B}"/>
              </a:ext>
            </a:extLst>
          </p:cNvPr>
          <p:cNvPicPr>
            <a:picLocks noChangeAspect="1"/>
          </p:cNvPicPr>
          <p:nvPr/>
        </p:nvPicPr>
        <p:blipFill rotWithShape="1">
          <a:blip r:embed="rId4"/>
          <a:srcRect l="30070" r="4587" b="24477"/>
          <a:stretch/>
        </p:blipFill>
        <p:spPr>
          <a:xfrm>
            <a:off x="5131217" y="860669"/>
            <a:ext cx="3448323" cy="2871408"/>
          </a:xfrm>
          <a:prstGeom prst="rect">
            <a:avLst/>
          </a:prstGeom>
        </p:spPr>
      </p:pic>
      <p:pic>
        <p:nvPicPr>
          <p:cNvPr id="32" name="图片 31">
            <a:extLst>
              <a:ext uri="{FF2B5EF4-FFF2-40B4-BE49-F238E27FC236}">
                <a16:creationId xmlns:a16="http://schemas.microsoft.com/office/drawing/2014/main" id="{8151418F-1466-4E46-9919-AD899633FB73}"/>
              </a:ext>
            </a:extLst>
          </p:cNvPr>
          <p:cNvPicPr>
            <a:picLocks noChangeAspect="1"/>
          </p:cNvPicPr>
          <p:nvPr/>
        </p:nvPicPr>
        <p:blipFill rotWithShape="1">
          <a:blip r:embed="rId5"/>
          <a:srcRect l="29974" t="4549" r="4755" b="27062"/>
          <a:stretch/>
        </p:blipFill>
        <p:spPr>
          <a:xfrm>
            <a:off x="1005747" y="3732077"/>
            <a:ext cx="3413853" cy="2676771"/>
          </a:xfrm>
          <a:prstGeom prst="rect">
            <a:avLst/>
          </a:prstGeom>
        </p:spPr>
      </p:pic>
      <p:sp>
        <p:nvSpPr>
          <p:cNvPr id="34" name="AutoShape 26" descr="http://162.105.250.159:8889/graphics/a4ca2e28-e19f-4d8f-b188-3fa1eddcee99.png">
            <a:extLst>
              <a:ext uri="{FF2B5EF4-FFF2-40B4-BE49-F238E27FC236}">
                <a16:creationId xmlns:a16="http://schemas.microsoft.com/office/drawing/2014/main" id="{94D0A5CD-EEE8-4065-BB01-3EA3A2E92A0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6" name="图片 35">
            <a:extLst>
              <a:ext uri="{FF2B5EF4-FFF2-40B4-BE49-F238E27FC236}">
                <a16:creationId xmlns:a16="http://schemas.microsoft.com/office/drawing/2014/main" id="{90901494-BB31-40A2-8ABB-F78E729024B1}"/>
              </a:ext>
            </a:extLst>
          </p:cNvPr>
          <p:cNvPicPr>
            <a:picLocks noChangeAspect="1"/>
          </p:cNvPicPr>
          <p:nvPr/>
        </p:nvPicPr>
        <p:blipFill rotWithShape="1">
          <a:blip r:embed="rId6"/>
          <a:srcRect l="30159" t="13625" r="5193" b="27339"/>
          <a:stretch/>
        </p:blipFill>
        <p:spPr>
          <a:xfrm>
            <a:off x="5234686" y="4157831"/>
            <a:ext cx="3151059" cy="2174817"/>
          </a:xfrm>
          <a:prstGeom prst="rect">
            <a:avLst/>
          </a:prstGeom>
        </p:spPr>
      </p:pic>
      <p:sp>
        <p:nvSpPr>
          <p:cNvPr id="2" name="文本框 1">
            <a:extLst>
              <a:ext uri="{FF2B5EF4-FFF2-40B4-BE49-F238E27FC236}">
                <a16:creationId xmlns:a16="http://schemas.microsoft.com/office/drawing/2014/main" id="{6B3DDB75-4C08-41ED-B166-A740C7D01C50}"/>
              </a:ext>
            </a:extLst>
          </p:cNvPr>
          <p:cNvSpPr txBox="1"/>
          <p:nvPr/>
        </p:nvSpPr>
        <p:spPr>
          <a:xfrm>
            <a:off x="5012167" y="3732077"/>
            <a:ext cx="4937761" cy="261610"/>
          </a:xfrm>
          <a:prstGeom prst="rect">
            <a:avLst/>
          </a:prstGeom>
          <a:noFill/>
        </p:spPr>
        <p:txBody>
          <a:bodyPr wrap="square" rtlCol="0">
            <a:spAutoFit/>
          </a:bodyPr>
          <a:lstStyle/>
          <a:p>
            <a:r>
              <a:rPr lang="en-US" altLang="zh-CN" sz="1100" b="1" dirty="0">
                <a:latin typeface="Arial" panose="020B0604020202020204" pitchFamily="34" charset="0"/>
                <a:ea typeface="黑体" panose="02010609060101010101" pitchFamily="49" charset="-122"/>
                <a:cs typeface="Arial" panose="020B0604020202020204" pitchFamily="34" charset="0"/>
              </a:rPr>
              <a:t>Health people TLB subtype distribution </a:t>
            </a:r>
            <a:endParaRPr lang="zh-CN" altLang="en-US" sz="1100" b="1"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7785170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Disease association(SLE)</a:t>
            </a:r>
          </a:p>
        </p:txBody>
      </p:sp>
      <p:sp>
        <p:nvSpPr>
          <p:cNvPr id="4" name="文本框 3">
            <a:extLst>
              <a:ext uri="{FF2B5EF4-FFF2-40B4-BE49-F238E27FC236}">
                <a16:creationId xmlns:a16="http://schemas.microsoft.com/office/drawing/2014/main" id="{BEA83070-D7B6-405F-B361-301F8E436831}"/>
              </a:ext>
            </a:extLst>
          </p:cNvPr>
          <p:cNvSpPr txBox="1"/>
          <p:nvPr/>
        </p:nvSpPr>
        <p:spPr>
          <a:xfrm>
            <a:off x="298055" y="3505200"/>
            <a:ext cx="2801257" cy="369332"/>
          </a:xfrm>
          <a:prstGeom prst="rect">
            <a:avLst/>
          </a:prstGeom>
          <a:noFill/>
        </p:spPr>
        <p:txBody>
          <a:bodyPr wrap="square" rtlCol="0">
            <a:spAutoFit/>
          </a:bodyPr>
          <a:lstStyle/>
          <a:p>
            <a:r>
              <a:rPr lang="en-US" altLang="zh-CN" dirty="0"/>
              <a:t>All B cell BCR distribution</a:t>
            </a:r>
            <a:endParaRPr lang="zh-CN" altLang="en-US" dirty="0"/>
          </a:p>
        </p:txBody>
      </p:sp>
      <p:pic>
        <p:nvPicPr>
          <p:cNvPr id="6" name="图片 5">
            <a:extLst>
              <a:ext uri="{FF2B5EF4-FFF2-40B4-BE49-F238E27FC236}">
                <a16:creationId xmlns:a16="http://schemas.microsoft.com/office/drawing/2014/main" id="{1581A82B-DDB5-4691-B6AB-E5400258187E}"/>
              </a:ext>
            </a:extLst>
          </p:cNvPr>
          <p:cNvPicPr>
            <a:picLocks noChangeAspect="1"/>
          </p:cNvPicPr>
          <p:nvPr/>
        </p:nvPicPr>
        <p:blipFill>
          <a:blip r:embed="rId3"/>
          <a:stretch>
            <a:fillRect/>
          </a:stretch>
        </p:blipFill>
        <p:spPr>
          <a:xfrm>
            <a:off x="3394361" y="1233314"/>
            <a:ext cx="2485905" cy="2318026"/>
          </a:xfrm>
          <a:prstGeom prst="rect">
            <a:avLst/>
          </a:prstGeom>
        </p:spPr>
      </p:pic>
      <p:sp>
        <p:nvSpPr>
          <p:cNvPr id="12" name="文本框 11">
            <a:extLst>
              <a:ext uri="{FF2B5EF4-FFF2-40B4-BE49-F238E27FC236}">
                <a16:creationId xmlns:a16="http://schemas.microsoft.com/office/drawing/2014/main" id="{A80FBB46-FC14-49B9-895E-7FDA78D6E5A8}"/>
              </a:ext>
            </a:extLst>
          </p:cNvPr>
          <p:cNvSpPr txBox="1"/>
          <p:nvPr/>
        </p:nvSpPr>
        <p:spPr>
          <a:xfrm>
            <a:off x="3243941" y="3497466"/>
            <a:ext cx="2801257" cy="369332"/>
          </a:xfrm>
          <a:prstGeom prst="rect">
            <a:avLst/>
          </a:prstGeom>
          <a:noFill/>
        </p:spPr>
        <p:txBody>
          <a:bodyPr wrap="square" rtlCol="0">
            <a:spAutoFit/>
          </a:bodyPr>
          <a:lstStyle/>
          <a:p>
            <a:r>
              <a:rPr lang="en-US" altLang="zh-CN" dirty="0"/>
              <a:t>Unique BCR distribution</a:t>
            </a:r>
            <a:endParaRPr lang="zh-CN" altLang="en-US" dirty="0"/>
          </a:p>
        </p:txBody>
      </p:sp>
      <p:pic>
        <p:nvPicPr>
          <p:cNvPr id="8" name="图片 7">
            <a:extLst>
              <a:ext uri="{FF2B5EF4-FFF2-40B4-BE49-F238E27FC236}">
                <a16:creationId xmlns:a16="http://schemas.microsoft.com/office/drawing/2014/main" id="{2BC99CC3-59BC-4994-A08F-6D6299A26C83}"/>
              </a:ext>
            </a:extLst>
          </p:cNvPr>
          <p:cNvPicPr>
            <a:picLocks noChangeAspect="1"/>
          </p:cNvPicPr>
          <p:nvPr/>
        </p:nvPicPr>
        <p:blipFill>
          <a:blip r:embed="rId4"/>
          <a:stretch>
            <a:fillRect/>
          </a:stretch>
        </p:blipFill>
        <p:spPr>
          <a:xfrm>
            <a:off x="155042" y="1287188"/>
            <a:ext cx="3210291" cy="2282167"/>
          </a:xfrm>
          <a:prstGeom prst="rect">
            <a:avLst/>
          </a:prstGeom>
        </p:spPr>
      </p:pic>
      <p:pic>
        <p:nvPicPr>
          <p:cNvPr id="10" name="图片 9">
            <a:extLst>
              <a:ext uri="{FF2B5EF4-FFF2-40B4-BE49-F238E27FC236}">
                <a16:creationId xmlns:a16="http://schemas.microsoft.com/office/drawing/2014/main" id="{B4E9595F-B5AE-48A6-B9B5-1F5638BC55C4}"/>
              </a:ext>
            </a:extLst>
          </p:cNvPr>
          <p:cNvPicPr>
            <a:picLocks noChangeAspect="1"/>
          </p:cNvPicPr>
          <p:nvPr/>
        </p:nvPicPr>
        <p:blipFill>
          <a:blip r:embed="rId5"/>
          <a:stretch>
            <a:fillRect/>
          </a:stretch>
        </p:blipFill>
        <p:spPr>
          <a:xfrm>
            <a:off x="5909294" y="1223033"/>
            <a:ext cx="2905154" cy="2282167"/>
          </a:xfrm>
          <a:prstGeom prst="rect">
            <a:avLst/>
          </a:prstGeom>
        </p:spPr>
      </p:pic>
      <p:sp>
        <p:nvSpPr>
          <p:cNvPr id="16" name="文本框 15">
            <a:extLst>
              <a:ext uri="{FF2B5EF4-FFF2-40B4-BE49-F238E27FC236}">
                <a16:creationId xmlns:a16="http://schemas.microsoft.com/office/drawing/2014/main" id="{C0F895A7-66AD-4608-89E8-7E4CDA0C985C}"/>
              </a:ext>
            </a:extLst>
          </p:cNvPr>
          <p:cNvSpPr txBox="1"/>
          <p:nvPr/>
        </p:nvSpPr>
        <p:spPr>
          <a:xfrm>
            <a:off x="6417947" y="3497466"/>
            <a:ext cx="2801257" cy="369332"/>
          </a:xfrm>
          <a:prstGeom prst="rect">
            <a:avLst/>
          </a:prstGeom>
          <a:noFill/>
        </p:spPr>
        <p:txBody>
          <a:bodyPr wrap="square" rtlCol="0">
            <a:spAutoFit/>
          </a:bodyPr>
          <a:lstStyle/>
          <a:p>
            <a:r>
              <a:rPr lang="en-US" altLang="zh-CN" dirty="0"/>
              <a:t>Clonotypes</a:t>
            </a:r>
            <a:endParaRPr lang="zh-CN" altLang="en-US" dirty="0"/>
          </a:p>
        </p:txBody>
      </p:sp>
      <p:sp>
        <p:nvSpPr>
          <p:cNvPr id="13" name="文本框 12">
            <a:extLst>
              <a:ext uri="{FF2B5EF4-FFF2-40B4-BE49-F238E27FC236}">
                <a16:creationId xmlns:a16="http://schemas.microsoft.com/office/drawing/2014/main" id="{553A725B-64FC-44FA-BCFC-555CD1D64FED}"/>
              </a:ext>
            </a:extLst>
          </p:cNvPr>
          <p:cNvSpPr txBox="1"/>
          <p:nvPr/>
        </p:nvSpPr>
        <p:spPr>
          <a:xfrm>
            <a:off x="478973" y="685676"/>
            <a:ext cx="7010400" cy="371388"/>
          </a:xfrm>
          <a:prstGeom prst="rect">
            <a:avLst/>
          </a:prstGeom>
          <a:noFill/>
        </p:spPr>
        <p:txBody>
          <a:bodyPr wrap="square" rtlCol="0">
            <a:spAutoFit/>
          </a:bodyPr>
          <a:lstStyle/>
          <a:p>
            <a:r>
              <a:rPr lang="en-US" altLang="zh-CN" dirty="0"/>
              <a:t>BCR repertoire difference between the SLE patient and a health people  </a:t>
            </a:r>
            <a:endParaRPr lang="zh-CN" altLang="en-US" dirty="0"/>
          </a:p>
        </p:txBody>
      </p:sp>
      <p:pic>
        <p:nvPicPr>
          <p:cNvPr id="15" name="图片 14">
            <a:extLst>
              <a:ext uri="{FF2B5EF4-FFF2-40B4-BE49-F238E27FC236}">
                <a16:creationId xmlns:a16="http://schemas.microsoft.com/office/drawing/2014/main" id="{99CC37EB-9324-4173-B558-4306DBB4ECF2}"/>
              </a:ext>
            </a:extLst>
          </p:cNvPr>
          <p:cNvPicPr>
            <a:picLocks noChangeAspect="1"/>
          </p:cNvPicPr>
          <p:nvPr/>
        </p:nvPicPr>
        <p:blipFill>
          <a:blip r:embed="rId6"/>
          <a:stretch>
            <a:fillRect/>
          </a:stretch>
        </p:blipFill>
        <p:spPr>
          <a:xfrm>
            <a:off x="413442" y="3905204"/>
            <a:ext cx="3929675" cy="2267120"/>
          </a:xfrm>
          <a:prstGeom prst="rect">
            <a:avLst/>
          </a:prstGeom>
        </p:spPr>
      </p:pic>
      <p:pic>
        <p:nvPicPr>
          <p:cNvPr id="18" name="图片 17">
            <a:extLst>
              <a:ext uri="{FF2B5EF4-FFF2-40B4-BE49-F238E27FC236}">
                <a16:creationId xmlns:a16="http://schemas.microsoft.com/office/drawing/2014/main" id="{1CBACCC3-5CBC-4D4D-A716-76E0828AFB2F}"/>
              </a:ext>
            </a:extLst>
          </p:cNvPr>
          <p:cNvPicPr>
            <a:picLocks noChangeAspect="1"/>
          </p:cNvPicPr>
          <p:nvPr/>
        </p:nvPicPr>
        <p:blipFill>
          <a:blip r:embed="rId7"/>
          <a:stretch>
            <a:fillRect/>
          </a:stretch>
        </p:blipFill>
        <p:spPr>
          <a:xfrm>
            <a:off x="4397829" y="3996405"/>
            <a:ext cx="4332729" cy="2103873"/>
          </a:xfrm>
          <a:prstGeom prst="rect">
            <a:avLst/>
          </a:prstGeom>
        </p:spPr>
      </p:pic>
      <p:sp>
        <p:nvSpPr>
          <p:cNvPr id="23" name="文本框 22">
            <a:extLst>
              <a:ext uri="{FF2B5EF4-FFF2-40B4-BE49-F238E27FC236}">
                <a16:creationId xmlns:a16="http://schemas.microsoft.com/office/drawing/2014/main" id="{4985620B-1E8D-4A17-B78D-9A22EB3D97E3}"/>
              </a:ext>
            </a:extLst>
          </p:cNvPr>
          <p:cNvSpPr txBox="1"/>
          <p:nvPr/>
        </p:nvSpPr>
        <p:spPr>
          <a:xfrm>
            <a:off x="2997201" y="6130950"/>
            <a:ext cx="2801257" cy="369332"/>
          </a:xfrm>
          <a:prstGeom prst="rect">
            <a:avLst/>
          </a:prstGeom>
          <a:noFill/>
        </p:spPr>
        <p:txBody>
          <a:bodyPr wrap="square" rtlCol="0">
            <a:spAutoFit/>
          </a:bodyPr>
          <a:lstStyle/>
          <a:p>
            <a:r>
              <a:rPr lang="en-US" altLang="zh-CN" dirty="0"/>
              <a:t>CDR3 length distribution</a:t>
            </a:r>
            <a:endParaRPr lang="zh-CN" altLang="en-US" dirty="0"/>
          </a:p>
        </p:txBody>
      </p:sp>
    </p:spTree>
    <p:extLst>
      <p:ext uri="{BB962C8B-B14F-4D97-AF65-F5344CB8AC3E}">
        <p14:creationId xmlns:p14="http://schemas.microsoft.com/office/powerpoint/2010/main" val="54826988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Disease association(SLE)</a:t>
            </a:r>
          </a:p>
        </p:txBody>
      </p:sp>
      <p:sp>
        <p:nvSpPr>
          <p:cNvPr id="4" name="文本框 3">
            <a:extLst>
              <a:ext uri="{FF2B5EF4-FFF2-40B4-BE49-F238E27FC236}">
                <a16:creationId xmlns:a16="http://schemas.microsoft.com/office/drawing/2014/main" id="{BEA83070-D7B6-405F-B361-301F8E436831}"/>
              </a:ext>
            </a:extLst>
          </p:cNvPr>
          <p:cNvSpPr txBox="1"/>
          <p:nvPr/>
        </p:nvSpPr>
        <p:spPr>
          <a:xfrm>
            <a:off x="298055" y="3505200"/>
            <a:ext cx="2801257" cy="369332"/>
          </a:xfrm>
          <a:prstGeom prst="rect">
            <a:avLst/>
          </a:prstGeom>
          <a:noFill/>
        </p:spPr>
        <p:txBody>
          <a:bodyPr wrap="square" rtlCol="0">
            <a:spAutoFit/>
          </a:bodyPr>
          <a:lstStyle/>
          <a:p>
            <a:r>
              <a:rPr lang="en-US" altLang="zh-CN" dirty="0"/>
              <a:t>All T cell BCR distribution</a:t>
            </a:r>
            <a:endParaRPr lang="zh-CN" altLang="en-US" dirty="0"/>
          </a:p>
        </p:txBody>
      </p:sp>
      <p:sp>
        <p:nvSpPr>
          <p:cNvPr id="12" name="文本框 11">
            <a:extLst>
              <a:ext uri="{FF2B5EF4-FFF2-40B4-BE49-F238E27FC236}">
                <a16:creationId xmlns:a16="http://schemas.microsoft.com/office/drawing/2014/main" id="{A80FBB46-FC14-49B9-895E-7FDA78D6E5A8}"/>
              </a:ext>
            </a:extLst>
          </p:cNvPr>
          <p:cNvSpPr txBox="1"/>
          <p:nvPr/>
        </p:nvSpPr>
        <p:spPr>
          <a:xfrm>
            <a:off x="3243941" y="3497466"/>
            <a:ext cx="2801257" cy="369332"/>
          </a:xfrm>
          <a:prstGeom prst="rect">
            <a:avLst/>
          </a:prstGeom>
          <a:noFill/>
        </p:spPr>
        <p:txBody>
          <a:bodyPr wrap="square" rtlCol="0">
            <a:spAutoFit/>
          </a:bodyPr>
          <a:lstStyle/>
          <a:p>
            <a:r>
              <a:rPr lang="en-US" altLang="zh-CN" dirty="0"/>
              <a:t>Unique TCR distribution</a:t>
            </a:r>
            <a:endParaRPr lang="zh-CN" altLang="en-US" dirty="0"/>
          </a:p>
        </p:txBody>
      </p:sp>
      <p:sp>
        <p:nvSpPr>
          <p:cNvPr id="16" name="文本框 15">
            <a:extLst>
              <a:ext uri="{FF2B5EF4-FFF2-40B4-BE49-F238E27FC236}">
                <a16:creationId xmlns:a16="http://schemas.microsoft.com/office/drawing/2014/main" id="{C0F895A7-66AD-4608-89E8-7E4CDA0C985C}"/>
              </a:ext>
            </a:extLst>
          </p:cNvPr>
          <p:cNvSpPr txBox="1"/>
          <p:nvPr/>
        </p:nvSpPr>
        <p:spPr>
          <a:xfrm>
            <a:off x="6417947" y="3497466"/>
            <a:ext cx="2801257" cy="369332"/>
          </a:xfrm>
          <a:prstGeom prst="rect">
            <a:avLst/>
          </a:prstGeom>
          <a:noFill/>
        </p:spPr>
        <p:txBody>
          <a:bodyPr wrap="square" rtlCol="0">
            <a:spAutoFit/>
          </a:bodyPr>
          <a:lstStyle/>
          <a:p>
            <a:r>
              <a:rPr lang="en-US" altLang="zh-CN" dirty="0"/>
              <a:t>Clonotypes</a:t>
            </a:r>
            <a:endParaRPr lang="zh-CN" altLang="en-US" dirty="0"/>
          </a:p>
        </p:txBody>
      </p:sp>
      <p:sp>
        <p:nvSpPr>
          <p:cNvPr id="13" name="文本框 12">
            <a:extLst>
              <a:ext uri="{FF2B5EF4-FFF2-40B4-BE49-F238E27FC236}">
                <a16:creationId xmlns:a16="http://schemas.microsoft.com/office/drawing/2014/main" id="{553A725B-64FC-44FA-BCFC-555CD1D64FED}"/>
              </a:ext>
            </a:extLst>
          </p:cNvPr>
          <p:cNvSpPr txBox="1"/>
          <p:nvPr/>
        </p:nvSpPr>
        <p:spPr>
          <a:xfrm>
            <a:off x="478973" y="685676"/>
            <a:ext cx="7010400" cy="371388"/>
          </a:xfrm>
          <a:prstGeom prst="rect">
            <a:avLst/>
          </a:prstGeom>
          <a:noFill/>
        </p:spPr>
        <p:txBody>
          <a:bodyPr wrap="square" rtlCol="0">
            <a:spAutoFit/>
          </a:bodyPr>
          <a:lstStyle/>
          <a:p>
            <a:r>
              <a:rPr lang="en-US" altLang="zh-CN" dirty="0"/>
              <a:t>TCR repertoire difference between the SLE patient and a health people  </a:t>
            </a:r>
            <a:endParaRPr lang="zh-CN" altLang="en-US" dirty="0"/>
          </a:p>
        </p:txBody>
      </p:sp>
      <p:pic>
        <p:nvPicPr>
          <p:cNvPr id="3" name="图片 2">
            <a:extLst>
              <a:ext uri="{FF2B5EF4-FFF2-40B4-BE49-F238E27FC236}">
                <a16:creationId xmlns:a16="http://schemas.microsoft.com/office/drawing/2014/main" id="{94478A37-0982-415F-A857-15DD1BF29A5D}"/>
              </a:ext>
            </a:extLst>
          </p:cNvPr>
          <p:cNvPicPr>
            <a:picLocks noChangeAspect="1"/>
          </p:cNvPicPr>
          <p:nvPr/>
        </p:nvPicPr>
        <p:blipFill>
          <a:blip r:embed="rId3"/>
          <a:stretch>
            <a:fillRect/>
          </a:stretch>
        </p:blipFill>
        <p:spPr>
          <a:xfrm>
            <a:off x="190738" y="1249835"/>
            <a:ext cx="3301886" cy="2110699"/>
          </a:xfrm>
          <a:prstGeom prst="rect">
            <a:avLst/>
          </a:prstGeom>
        </p:spPr>
      </p:pic>
      <p:pic>
        <p:nvPicPr>
          <p:cNvPr id="7" name="图片 6">
            <a:extLst>
              <a:ext uri="{FF2B5EF4-FFF2-40B4-BE49-F238E27FC236}">
                <a16:creationId xmlns:a16="http://schemas.microsoft.com/office/drawing/2014/main" id="{94391CEC-7F29-4776-BB97-E26970FE753F}"/>
              </a:ext>
            </a:extLst>
          </p:cNvPr>
          <p:cNvPicPr>
            <a:picLocks noChangeAspect="1"/>
          </p:cNvPicPr>
          <p:nvPr/>
        </p:nvPicPr>
        <p:blipFill>
          <a:blip r:embed="rId4"/>
          <a:stretch>
            <a:fillRect/>
          </a:stretch>
        </p:blipFill>
        <p:spPr>
          <a:xfrm>
            <a:off x="3492624" y="1161957"/>
            <a:ext cx="2346822" cy="2286454"/>
          </a:xfrm>
          <a:prstGeom prst="rect">
            <a:avLst/>
          </a:prstGeom>
        </p:spPr>
      </p:pic>
      <p:pic>
        <p:nvPicPr>
          <p:cNvPr id="15" name="图片 14">
            <a:extLst>
              <a:ext uri="{FF2B5EF4-FFF2-40B4-BE49-F238E27FC236}">
                <a16:creationId xmlns:a16="http://schemas.microsoft.com/office/drawing/2014/main" id="{A663E887-8916-4FE2-89A7-801C77741000}"/>
              </a:ext>
            </a:extLst>
          </p:cNvPr>
          <p:cNvPicPr>
            <a:picLocks noChangeAspect="1"/>
          </p:cNvPicPr>
          <p:nvPr/>
        </p:nvPicPr>
        <p:blipFill>
          <a:blip r:embed="rId5"/>
          <a:stretch>
            <a:fillRect/>
          </a:stretch>
        </p:blipFill>
        <p:spPr>
          <a:xfrm>
            <a:off x="5734050" y="1249835"/>
            <a:ext cx="2981450" cy="2110699"/>
          </a:xfrm>
          <a:prstGeom prst="rect">
            <a:avLst/>
          </a:prstGeom>
        </p:spPr>
      </p:pic>
      <p:sp>
        <p:nvSpPr>
          <p:cNvPr id="18" name="文本框 17">
            <a:extLst>
              <a:ext uri="{FF2B5EF4-FFF2-40B4-BE49-F238E27FC236}">
                <a16:creationId xmlns:a16="http://schemas.microsoft.com/office/drawing/2014/main" id="{CDB93174-0EA8-4447-A16D-6ECF14DB5280}"/>
              </a:ext>
            </a:extLst>
          </p:cNvPr>
          <p:cNvSpPr txBox="1"/>
          <p:nvPr/>
        </p:nvSpPr>
        <p:spPr>
          <a:xfrm>
            <a:off x="2997201" y="6130950"/>
            <a:ext cx="2801257" cy="369332"/>
          </a:xfrm>
          <a:prstGeom prst="rect">
            <a:avLst/>
          </a:prstGeom>
          <a:noFill/>
        </p:spPr>
        <p:txBody>
          <a:bodyPr wrap="square" rtlCol="0">
            <a:spAutoFit/>
          </a:bodyPr>
          <a:lstStyle/>
          <a:p>
            <a:r>
              <a:rPr lang="en-US" altLang="zh-CN" dirty="0"/>
              <a:t>CDR3 length distribution</a:t>
            </a:r>
            <a:endParaRPr lang="zh-CN" altLang="en-US" dirty="0"/>
          </a:p>
        </p:txBody>
      </p:sp>
      <p:pic>
        <p:nvPicPr>
          <p:cNvPr id="19" name="图片 18">
            <a:extLst>
              <a:ext uri="{FF2B5EF4-FFF2-40B4-BE49-F238E27FC236}">
                <a16:creationId xmlns:a16="http://schemas.microsoft.com/office/drawing/2014/main" id="{FF5BC9D5-636A-4B69-B150-10B99908895B}"/>
              </a:ext>
            </a:extLst>
          </p:cNvPr>
          <p:cNvPicPr>
            <a:picLocks noChangeAspect="1"/>
          </p:cNvPicPr>
          <p:nvPr/>
        </p:nvPicPr>
        <p:blipFill>
          <a:blip r:embed="rId6"/>
          <a:stretch>
            <a:fillRect/>
          </a:stretch>
        </p:blipFill>
        <p:spPr>
          <a:xfrm>
            <a:off x="4394855" y="3992012"/>
            <a:ext cx="4486105" cy="2110698"/>
          </a:xfrm>
          <a:prstGeom prst="rect">
            <a:avLst/>
          </a:prstGeom>
        </p:spPr>
      </p:pic>
      <p:pic>
        <p:nvPicPr>
          <p:cNvPr id="21" name="图片 20">
            <a:extLst>
              <a:ext uri="{FF2B5EF4-FFF2-40B4-BE49-F238E27FC236}">
                <a16:creationId xmlns:a16="http://schemas.microsoft.com/office/drawing/2014/main" id="{1097D8D7-E462-4CF0-9FB4-FDAE0DA9EA99}"/>
              </a:ext>
            </a:extLst>
          </p:cNvPr>
          <p:cNvPicPr>
            <a:picLocks noChangeAspect="1"/>
          </p:cNvPicPr>
          <p:nvPr/>
        </p:nvPicPr>
        <p:blipFill>
          <a:blip r:embed="rId7"/>
          <a:stretch>
            <a:fillRect/>
          </a:stretch>
        </p:blipFill>
        <p:spPr>
          <a:xfrm>
            <a:off x="351740" y="4174435"/>
            <a:ext cx="3926554" cy="1928275"/>
          </a:xfrm>
          <a:prstGeom prst="rect">
            <a:avLst/>
          </a:prstGeom>
        </p:spPr>
      </p:pic>
    </p:spTree>
    <p:extLst>
      <p:ext uri="{BB962C8B-B14F-4D97-AF65-F5344CB8AC3E}">
        <p14:creationId xmlns:p14="http://schemas.microsoft.com/office/powerpoint/2010/main" val="10036380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a:extLst>
              <a:ext uri="{FF2B5EF4-FFF2-40B4-BE49-F238E27FC236}">
                <a16:creationId xmlns:a16="http://schemas.microsoft.com/office/drawing/2014/main" id="{94A19A82-D28F-48CE-9D07-EF43EFCF6C0D}"/>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Disease association(SLE)</a:t>
            </a:r>
          </a:p>
        </p:txBody>
      </p:sp>
      <p:sp>
        <p:nvSpPr>
          <p:cNvPr id="13" name="文本框 12">
            <a:extLst>
              <a:ext uri="{FF2B5EF4-FFF2-40B4-BE49-F238E27FC236}">
                <a16:creationId xmlns:a16="http://schemas.microsoft.com/office/drawing/2014/main" id="{553A725B-64FC-44FA-BCFC-555CD1D64FED}"/>
              </a:ext>
            </a:extLst>
          </p:cNvPr>
          <p:cNvSpPr txBox="1"/>
          <p:nvPr/>
        </p:nvSpPr>
        <p:spPr>
          <a:xfrm>
            <a:off x="478973" y="685676"/>
            <a:ext cx="8127998" cy="369332"/>
          </a:xfrm>
          <a:prstGeom prst="rect">
            <a:avLst/>
          </a:prstGeom>
          <a:noFill/>
        </p:spPr>
        <p:txBody>
          <a:bodyPr wrap="square" rtlCol="0">
            <a:spAutoFit/>
          </a:bodyPr>
          <a:lstStyle/>
          <a:p>
            <a:r>
              <a:rPr lang="en-US" altLang="zh-CN" dirty="0"/>
              <a:t>TLB immune repertoire difference between the SLE patient and a health people  </a:t>
            </a:r>
            <a:endParaRPr lang="zh-CN" altLang="en-US" dirty="0"/>
          </a:p>
        </p:txBody>
      </p:sp>
      <p:pic>
        <p:nvPicPr>
          <p:cNvPr id="7" name="图片 6">
            <a:extLst>
              <a:ext uri="{FF2B5EF4-FFF2-40B4-BE49-F238E27FC236}">
                <a16:creationId xmlns:a16="http://schemas.microsoft.com/office/drawing/2014/main" id="{9E46FDA6-78A3-4FC0-88C2-4A40A790B563}"/>
              </a:ext>
            </a:extLst>
          </p:cNvPr>
          <p:cNvPicPr>
            <a:picLocks noChangeAspect="1"/>
          </p:cNvPicPr>
          <p:nvPr/>
        </p:nvPicPr>
        <p:blipFill>
          <a:blip r:embed="rId3"/>
          <a:stretch>
            <a:fillRect/>
          </a:stretch>
        </p:blipFill>
        <p:spPr>
          <a:xfrm>
            <a:off x="737390" y="1212576"/>
            <a:ext cx="2065444" cy="1999456"/>
          </a:xfrm>
          <a:prstGeom prst="rect">
            <a:avLst/>
          </a:prstGeom>
        </p:spPr>
      </p:pic>
      <p:pic>
        <p:nvPicPr>
          <p:cNvPr id="11" name="图片 10">
            <a:extLst>
              <a:ext uri="{FF2B5EF4-FFF2-40B4-BE49-F238E27FC236}">
                <a16:creationId xmlns:a16="http://schemas.microsoft.com/office/drawing/2014/main" id="{1130FB32-76DA-4E25-B376-D6619F9FA9BA}"/>
              </a:ext>
            </a:extLst>
          </p:cNvPr>
          <p:cNvPicPr>
            <a:picLocks noChangeAspect="1"/>
          </p:cNvPicPr>
          <p:nvPr/>
        </p:nvPicPr>
        <p:blipFill>
          <a:blip r:embed="rId4"/>
          <a:stretch>
            <a:fillRect/>
          </a:stretch>
        </p:blipFill>
        <p:spPr>
          <a:xfrm>
            <a:off x="737390" y="3814932"/>
            <a:ext cx="2065444" cy="1999456"/>
          </a:xfrm>
          <a:prstGeom prst="rect">
            <a:avLst/>
          </a:prstGeom>
        </p:spPr>
      </p:pic>
      <p:sp>
        <p:nvSpPr>
          <p:cNvPr id="14" name="文本框 13">
            <a:extLst>
              <a:ext uri="{FF2B5EF4-FFF2-40B4-BE49-F238E27FC236}">
                <a16:creationId xmlns:a16="http://schemas.microsoft.com/office/drawing/2014/main" id="{0BB9DD96-7829-4BD2-817B-5AFF48CB07DF}"/>
              </a:ext>
            </a:extLst>
          </p:cNvPr>
          <p:cNvSpPr txBox="1"/>
          <p:nvPr/>
        </p:nvSpPr>
        <p:spPr>
          <a:xfrm>
            <a:off x="3677638" y="3244334"/>
            <a:ext cx="1967948" cy="369332"/>
          </a:xfrm>
          <a:prstGeom prst="rect">
            <a:avLst/>
          </a:prstGeom>
          <a:noFill/>
        </p:spPr>
        <p:txBody>
          <a:bodyPr wrap="square" rtlCol="0">
            <a:spAutoFit/>
          </a:bodyPr>
          <a:lstStyle/>
          <a:p>
            <a:r>
              <a:rPr lang="en-US" altLang="zh-CN" dirty="0"/>
              <a:t>BCR of TLB</a:t>
            </a:r>
            <a:endParaRPr lang="zh-CN" altLang="en-US" dirty="0"/>
          </a:p>
        </p:txBody>
      </p:sp>
      <p:sp>
        <p:nvSpPr>
          <p:cNvPr id="17" name="文本框 16">
            <a:extLst>
              <a:ext uri="{FF2B5EF4-FFF2-40B4-BE49-F238E27FC236}">
                <a16:creationId xmlns:a16="http://schemas.microsoft.com/office/drawing/2014/main" id="{30813C2F-EC6B-4C9F-AAA5-DF2E6C51C696}"/>
              </a:ext>
            </a:extLst>
          </p:cNvPr>
          <p:cNvSpPr txBox="1"/>
          <p:nvPr/>
        </p:nvSpPr>
        <p:spPr>
          <a:xfrm>
            <a:off x="3786968" y="5834264"/>
            <a:ext cx="1967948" cy="369332"/>
          </a:xfrm>
          <a:prstGeom prst="rect">
            <a:avLst/>
          </a:prstGeom>
          <a:noFill/>
        </p:spPr>
        <p:txBody>
          <a:bodyPr wrap="square" rtlCol="0">
            <a:spAutoFit/>
          </a:bodyPr>
          <a:lstStyle/>
          <a:p>
            <a:r>
              <a:rPr lang="en-US" altLang="zh-CN" dirty="0"/>
              <a:t>TCR of TLB</a:t>
            </a:r>
            <a:endParaRPr lang="zh-CN" altLang="en-US" dirty="0"/>
          </a:p>
        </p:txBody>
      </p:sp>
      <p:pic>
        <p:nvPicPr>
          <p:cNvPr id="18" name="图片 17">
            <a:extLst>
              <a:ext uri="{FF2B5EF4-FFF2-40B4-BE49-F238E27FC236}">
                <a16:creationId xmlns:a16="http://schemas.microsoft.com/office/drawing/2014/main" id="{438ABF49-12CD-4968-B686-02C14C6DA231}"/>
              </a:ext>
            </a:extLst>
          </p:cNvPr>
          <p:cNvPicPr>
            <a:picLocks noChangeAspect="1"/>
          </p:cNvPicPr>
          <p:nvPr/>
        </p:nvPicPr>
        <p:blipFill>
          <a:blip r:embed="rId5"/>
          <a:stretch>
            <a:fillRect/>
          </a:stretch>
        </p:blipFill>
        <p:spPr>
          <a:xfrm>
            <a:off x="2972790" y="1222515"/>
            <a:ext cx="2976462" cy="2087657"/>
          </a:xfrm>
          <a:prstGeom prst="rect">
            <a:avLst/>
          </a:prstGeom>
        </p:spPr>
      </p:pic>
      <p:pic>
        <p:nvPicPr>
          <p:cNvPr id="20" name="图片 19">
            <a:extLst>
              <a:ext uri="{FF2B5EF4-FFF2-40B4-BE49-F238E27FC236}">
                <a16:creationId xmlns:a16="http://schemas.microsoft.com/office/drawing/2014/main" id="{EA683EF8-2929-4821-8C5E-3E09B296B489}"/>
              </a:ext>
            </a:extLst>
          </p:cNvPr>
          <p:cNvPicPr>
            <a:picLocks noChangeAspect="1"/>
          </p:cNvPicPr>
          <p:nvPr/>
        </p:nvPicPr>
        <p:blipFill>
          <a:blip r:embed="rId6"/>
          <a:stretch>
            <a:fillRect/>
          </a:stretch>
        </p:blipFill>
        <p:spPr>
          <a:xfrm>
            <a:off x="2962808" y="3746606"/>
            <a:ext cx="2976462" cy="2087658"/>
          </a:xfrm>
          <a:prstGeom prst="rect">
            <a:avLst/>
          </a:prstGeom>
        </p:spPr>
      </p:pic>
      <p:pic>
        <p:nvPicPr>
          <p:cNvPr id="22" name="图片 21">
            <a:extLst>
              <a:ext uri="{FF2B5EF4-FFF2-40B4-BE49-F238E27FC236}">
                <a16:creationId xmlns:a16="http://schemas.microsoft.com/office/drawing/2014/main" id="{F494A10D-AA3C-4A02-9B27-63A0AF27D5E6}"/>
              </a:ext>
            </a:extLst>
          </p:cNvPr>
          <p:cNvPicPr>
            <a:picLocks noChangeAspect="1"/>
          </p:cNvPicPr>
          <p:nvPr/>
        </p:nvPicPr>
        <p:blipFill>
          <a:blip r:embed="rId7"/>
          <a:stretch>
            <a:fillRect/>
          </a:stretch>
        </p:blipFill>
        <p:spPr>
          <a:xfrm>
            <a:off x="5904498" y="1212575"/>
            <a:ext cx="2850710" cy="1999456"/>
          </a:xfrm>
          <a:prstGeom prst="rect">
            <a:avLst/>
          </a:prstGeom>
        </p:spPr>
      </p:pic>
      <p:pic>
        <p:nvPicPr>
          <p:cNvPr id="24" name="图片 23">
            <a:extLst>
              <a:ext uri="{FF2B5EF4-FFF2-40B4-BE49-F238E27FC236}">
                <a16:creationId xmlns:a16="http://schemas.microsoft.com/office/drawing/2014/main" id="{47B8EED0-A7B5-4948-9461-CC8AC49CBB2D}"/>
              </a:ext>
            </a:extLst>
          </p:cNvPr>
          <p:cNvPicPr>
            <a:picLocks noChangeAspect="1"/>
          </p:cNvPicPr>
          <p:nvPr/>
        </p:nvPicPr>
        <p:blipFill>
          <a:blip r:embed="rId8"/>
          <a:stretch>
            <a:fillRect/>
          </a:stretch>
        </p:blipFill>
        <p:spPr>
          <a:xfrm>
            <a:off x="5919392" y="3814930"/>
            <a:ext cx="2850710" cy="1999456"/>
          </a:xfrm>
          <a:prstGeom prst="rect">
            <a:avLst/>
          </a:prstGeom>
        </p:spPr>
      </p:pic>
    </p:spTree>
    <p:extLst>
      <p:ext uri="{BB962C8B-B14F-4D97-AF65-F5344CB8AC3E}">
        <p14:creationId xmlns:p14="http://schemas.microsoft.com/office/powerpoint/2010/main" val="213195980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B1E599-7A20-4D20-A983-B89F38111C98}"/>
              </a:ext>
            </a:extLst>
          </p:cNvPr>
          <p:cNvSpPr>
            <a:spLocks noGrp="1"/>
          </p:cNvSpPr>
          <p:nvPr>
            <p:ph type="sldNum" sz="quarter" idx="12"/>
          </p:nvPr>
        </p:nvSpPr>
        <p:spPr/>
        <p:txBody>
          <a:bodyPr/>
          <a:lstStyle/>
          <a:p>
            <a:fld id="{48F63A3B-78C7-47BE-AE5E-E10140E04643}" type="slidenum">
              <a:rPr lang="en-US" smtClean="0"/>
              <a:t>35</a:t>
            </a:fld>
            <a:endParaRPr lang="en-US" dirty="0"/>
          </a:p>
        </p:txBody>
      </p:sp>
      <p:sp>
        <p:nvSpPr>
          <p:cNvPr id="3" name="标题 1">
            <a:extLst>
              <a:ext uri="{FF2B5EF4-FFF2-40B4-BE49-F238E27FC236}">
                <a16:creationId xmlns:a16="http://schemas.microsoft.com/office/drawing/2014/main" id="{B7D5F1BA-ABDE-4267-8D7B-30D3CB434702}"/>
              </a:ext>
            </a:extLst>
          </p:cNvPr>
          <p:cNvSpPr txBox="1">
            <a:spLocks/>
          </p:cNvSpPr>
          <p:nvPr/>
        </p:nvSpPr>
        <p:spPr>
          <a:xfrm>
            <a:off x="60960" y="1747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Disease association(SLE)</a:t>
            </a:r>
          </a:p>
        </p:txBody>
      </p:sp>
      <p:pic>
        <p:nvPicPr>
          <p:cNvPr id="7" name="图片 6">
            <a:extLst>
              <a:ext uri="{FF2B5EF4-FFF2-40B4-BE49-F238E27FC236}">
                <a16:creationId xmlns:a16="http://schemas.microsoft.com/office/drawing/2014/main" id="{3D9AC0B5-0F60-4B75-8D69-777897ADFC8F}"/>
              </a:ext>
            </a:extLst>
          </p:cNvPr>
          <p:cNvPicPr>
            <a:picLocks noChangeAspect="1"/>
          </p:cNvPicPr>
          <p:nvPr/>
        </p:nvPicPr>
        <p:blipFill>
          <a:blip r:embed="rId3"/>
          <a:stretch>
            <a:fillRect/>
          </a:stretch>
        </p:blipFill>
        <p:spPr>
          <a:xfrm>
            <a:off x="725874" y="1440439"/>
            <a:ext cx="3199763" cy="1614695"/>
          </a:xfrm>
          <a:prstGeom prst="rect">
            <a:avLst/>
          </a:prstGeom>
        </p:spPr>
      </p:pic>
      <p:sp>
        <p:nvSpPr>
          <p:cNvPr id="8" name="文本框 7">
            <a:extLst>
              <a:ext uri="{FF2B5EF4-FFF2-40B4-BE49-F238E27FC236}">
                <a16:creationId xmlns:a16="http://schemas.microsoft.com/office/drawing/2014/main" id="{CD4183EB-7D54-4BF2-87DE-7297030BA9D1}"/>
              </a:ext>
            </a:extLst>
          </p:cNvPr>
          <p:cNvSpPr txBox="1"/>
          <p:nvPr/>
        </p:nvSpPr>
        <p:spPr>
          <a:xfrm>
            <a:off x="536713" y="740858"/>
            <a:ext cx="8070574" cy="400110"/>
          </a:xfrm>
          <a:prstGeom prst="rect">
            <a:avLst/>
          </a:prstGeom>
          <a:noFill/>
        </p:spPr>
        <p:txBody>
          <a:bodyPr wrap="square" rtlCol="0">
            <a:spAutoFit/>
          </a:bodyPr>
          <a:lstStyle/>
          <a:p>
            <a:r>
              <a:rPr lang="en-US" altLang="zh-CN" sz="2000" dirty="0"/>
              <a:t>TCR and BCR distribution of different TLB sub types in  SLE patient</a:t>
            </a:r>
            <a:endParaRPr lang="zh-CN" altLang="en-US" sz="2000" dirty="0"/>
          </a:p>
        </p:txBody>
      </p:sp>
      <p:sp>
        <p:nvSpPr>
          <p:cNvPr id="9" name="文本框 8">
            <a:extLst>
              <a:ext uri="{FF2B5EF4-FFF2-40B4-BE49-F238E27FC236}">
                <a16:creationId xmlns:a16="http://schemas.microsoft.com/office/drawing/2014/main" id="{485D638F-E9D4-4A57-A38F-54AAE3A84CBC}"/>
              </a:ext>
            </a:extLst>
          </p:cNvPr>
          <p:cNvSpPr txBox="1"/>
          <p:nvPr/>
        </p:nvSpPr>
        <p:spPr>
          <a:xfrm>
            <a:off x="1550504" y="3244334"/>
            <a:ext cx="1292087" cy="369332"/>
          </a:xfrm>
          <a:prstGeom prst="rect">
            <a:avLst/>
          </a:prstGeom>
          <a:noFill/>
        </p:spPr>
        <p:txBody>
          <a:bodyPr wrap="square" rtlCol="0">
            <a:spAutoFit/>
          </a:bodyPr>
          <a:lstStyle/>
          <a:p>
            <a:r>
              <a:rPr lang="en-US" altLang="zh-CN" dirty="0"/>
              <a:t>TLB_mem1</a:t>
            </a:r>
            <a:endParaRPr lang="zh-CN" altLang="en-US" dirty="0"/>
          </a:p>
        </p:txBody>
      </p:sp>
      <p:pic>
        <p:nvPicPr>
          <p:cNvPr id="11" name="图片 10">
            <a:extLst>
              <a:ext uri="{FF2B5EF4-FFF2-40B4-BE49-F238E27FC236}">
                <a16:creationId xmlns:a16="http://schemas.microsoft.com/office/drawing/2014/main" id="{502E30F0-0BF6-4AEE-B112-3DCFF71AA80E}"/>
              </a:ext>
            </a:extLst>
          </p:cNvPr>
          <p:cNvPicPr>
            <a:picLocks noChangeAspect="1"/>
          </p:cNvPicPr>
          <p:nvPr/>
        </p:nvPicPr>
        <p:blipFill>
          <a:blip r:embed="rId4"/>
          <a:stretch>
            <a:fillRect/>
          </a:stretch>
        </p:blipFill>
        <p:spPr>
          <a:xfrm>
            <a:off x="4572000" y="1440439"/>
            <a:ext cx="3199765" cy="1614696"/>
          </a:xfrm>
          <a:prstGeom prst="rect">
            <a:avLst/>
          </a:prstGeom>
        </p:spPr>
      </p:pic>
      <p:sp>
        <p:nvSpPr>
          <p:cNvPr id="12" name="文本框 11">
            <a:extLst>
              <a:ext uri="{FF2B5EF4-FFF2-40B4-BE49-F238E27FC236}">
                <a16:creationId xmlns:a16="http://schemas.microsoft.com/office/drawing/2014/main" id="{A34CDD15-FCFF-4F86-9E3C-65C9BF63E145}"/>
              </a:ext>
            </a:extLst>
          </p:cNvPr>
          <p:cNvSpPr txBox="1"/>
          <p:nvPr/>
        </p:nvSpPr>
        <p:spPr>
          <a:xfrm>
            <a:off x="5811906" y="3244334"/>
            <a:ext cx="1292087" cy="369332"/>
          </a:xfrm>
          <a:prstGeom prst="rect">
            <a:avLst/>
          </a:prstGeom>
          <a:noFill/>
        </p:spPr>
        <p:txBody>
          <a:bodyPr wrap="square" rtlCol="0">
            <a:spAutoFit/>
          </a:bodyPr>
          <a:lstStyle/>
          <a:p>
            <a:r>
              <a:rPr lang="en-US" altLang="zh-CN" dirty="0"/>
              <a:t>TLB_mem2</a:t>
            </a:r>
            <a:endParaRPr lang="zh-CN" altLang="en-US" dirty="0"/>
          </a:p>
        </p:txBody>
      </p:sp>
      <p:pic>
        <p:nvPicPr>
          <p:cNvPr id="14" name="图片 13">
            <a:extLst>
              <a:ext uri="{FF2B5EF4-FFF2-40B4-BE49-F238E27FC236}">
                <a16:creationId xmlns:a16="http://schemas.microsoft.com/office/drawing/2014/main" id="{A30A94FB-D17D-4155-804B-FC5157EB536F}"/>
              </a:ext>
            </a:extLst>
          </p:cNvPr>
          <p:cNvPicPr>
            <a:picLocks noChangeAspect="1"/>
          </p:cNvPicPr>
          <p:nvPr/>
        </p:nvPicPr>
        <p:blipFill>
          <a:blip r:embed="rId5"/>
          <a:stretch>
            <a:fillRect/>
          </a:stretch>
        </p:blipFill>
        <p:spPr>
          <a:xfrm>
            <a:off x="2612143" y="3802866"/>
            <a:ext cx="3199763" cy="1614695"/>
          </a:xfrm>
          <a:prstGeom prst="rect">
            <a:avLst/>
          </a:prstGeom>
        </p:spPr>
      </p:pic>
      <p:sp>
        <p:nvSpPr>
          <p:cNvPr id="15" name="文本框 14">
            <a:extLst>
              <a:ext uri="{FF2B5EF4-FFF2-40B4-BE49-F238E27FC236}">
                <a16:creationId xmlns:a16="http://schemas.microsoft.com/office/drawing/2014/main" id="{786E859E-6F7F-4843-B271-CC21C50C90FF}"/>
              </a:ext>
            </a:extLst>
          </p:cNvPr>
          <p:cNvSpPr txBox="1"/>
          <p:nvPr/>
        </p:nvSpPr>
        <p:spPr>
          <a:xfrm>
            <a:off x="3565980" y="5606761"/>
            <a:ext cx="1701759" cy="369332"/>
          </a:xfrm>
          <a:prstGeom prst="rect">
            <a:avLst/>
          </a:prstGeom>
          <a:noFill/>
        </p:spPr>
        <p:txBody>
          <a:bodyPr wrap="square" rtlCol="0">
            <a:spAutoFit/>
          </a:bodyPr>
          <a:lstStyle/>
          <a:p>
            <a:r>
              <a:rPr lang="en-US" altLang="zh-CN" dirty="0"/>
              <a:t>TLB_plasma</a:t>
            </a:r>
            <a:endParaRPr lang="zh-CN" altLang="en-US" dirty="0"/>
          </a:p>
        </p:txBody>
      </p:sp>
    </p:spTree>
    <p:extLst>
      <p:ext uri="{BB962C8B-B14F-4D97-AF65-F5344CB8AC3E}">
        <p14:creationId xmlns:p14="http://schemas.microsoft.com/office/powerpoint/2010/main" val="4234494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9DA457D-1E43-4AFE-8AA4-2C1CFDEDCBF6}"/>
              </a:ext>
            </a:extLst>
          </p:cNvPr>
          <p:cNvSpPr>
            <a:spLocks noGrp="1"/>
          </p:cNvSpPr>
          <p:nvPr>
            <p:ph type="sldNum" sz="quarter" idx="12"/>
          </p:nvPr>
        </p:nvSpPr>
        <p:spPr/>
        <p:txBody>
          <a:bodyPr/>
          <a:lstStyle/>
          <a:p>
            <a:fld id="{03A5297B-337B-4F1B-BFA1-168E2466F4C1}" type="slidenum">
              <a:rPr lang="en-US" smtClean="0"/>
              <a:t>36</a:t>
            </a:fld>
            <a:endParaRPr lang="en-US"/>
          </a:p>
        </p:txBody>
      </p:sp>
      <p:sp>
        <p:nvSpPr>
          <p:cNvPr id="5" name="文本框 4">
            <a:extLst>
              <a:ext uri="{FF2B5EF4-FFF2-40B4-BE49-F238E27FC236}">
                <a16:creationId xmlns:a16="http://schemas.microsoft.com/office/drawing/2014/main" id="{877A6CDB-6C3D-4CC6-A83E-1CD0A9945E61}"/>
              </a:ext>
            </a:extLst>
          </p:cNvPr>
          <p:cNvSpPr txBox="1"/>
          <p:nvPr/>
        </p:nvSpPr>
        <p:spPr>
          <a:xfrm>
            <a:off x="88053" y="575733"/>
            <a:ext cx="2743200" cy="461665"/>
          </a:xfrm>
          <a:prstGeom prst="rect">
            <a:avLst/>
          </a:prstGeom>
          <a:noFill/>
        </p:spPr>
        <p:txBody>
          <a:bodyPr wrap="square" rtlCol="0">
            <a:spAutoFit/>
          </a:bodyPr>
          <a:lstStyle/>
          <a:p>
            <a:r>
              <a:rPr lang="en-US" altLang="zh-CN" sz="2400" b="1" dirty="0"/>
              <a:t>Highlight </a:t>
            </a:r>
            <a:endParaRPr lang="zh-CN" altLang="en-US" sz="2400" b="1" dirty="0"/>
          </a:p>
        </p:txBody>
      </p:sp>
      <p:sp>
        <p:nvSpPr>
          <p:cNvPr id="6" name="文本框 5">
            <a:extLst>
              <a:ext uri="{FF2B5EF4-FFF2-40B4-BE49-F238E27FC236}">
                <a16:creationId xmlns:a16="http://schemas.microsoft.com/office/drawing/2014/main" id="{14FC70B0-ECF5-4BF6-8042-A60A1DE81670}"/>
              </a:ext>
            </a:extLst>
          </p:cNvPr>
          <p:cNvSpPr txBox="1"/>
          <p:nvPr/>
        </p:nvSpPr>
        <p:spPr>
          <a:xfrm>
            <a:off x="257386" y="1326387"/>
            <a:ext cx="8102177" cy="3911071"/>
          </a:xfrm>
          <a:prstGeom prst="rect">
            <a:avLst/>
          </a:prstGeom>
          <a:noFill/>
        </p:spPr>
        <p:txBody>
          <a:bodyPr wrap="square" rtlCol="0">
            <a:spAutoFit/>
          </a:bodyPr>
          <a:lstStyle/>
          <a:p>
            <a:pPr marL="342900" indent="-342900">
              <a:lnSpc>
                <a:spcPct val="125000"/>
              </a:lnSpc>
              <a:spcAft>
                <a:spcPts val="0"/>
              </a:spcAft>
              <a:buFontTx/>
              <a:buChar char="-"/>
            </a:pPr>
            <a:r>
              <a:rPr lang="en-US" altLang="zh-CN" sz="2000" dirty="0">
                <a:solidFill>
                  <a:srgbClr val="000000"/>
                </a:solidFill>
                <a:ea typeface="宋体" panose="02010600030101010101" pitchFamily="2" charset="-122"/>
                <a:cs typeface="宋体" panose="02010600030101010101" pitchFamily="2" charset="-122"/>
              </a:rPr>
              <a:t>We integrated large-scale, multi-resource scRNA-seq data to profile an unbiased B cell transcriptome atlas at single cell resolution</a:t>
            </a:r>
          </a:p>
          <a:p>
            <a:pPr marL="342900" indent="-342900">
              <a:lnSpc>
                <a:spcPct val="125000"/>
              </a:lnSpc>
              <a:spcAft>
                <a:spcPts val="0"/>
              </a:spcAft>
              <a:buFontTx/>
              <a:buChar char="-"/>
            </a:pPr>
            <a:r>
              <a:rPr lang="en-US" altLang="zh-CN" sz="2000" dirty="0">
                <a:solidFill>
                  <a:srgbClr val="000000"/>
                </a:solidFill>
                <a:ea typeface="宋体" panose="02010600030101010101" pitchFamily="2" charset="-122"/>
                <a:cs typeface="宋体" panose="02010600030101010101" pitchFamily="2" charset="-122"/>
              </a:rPr>
              <a:t>We pinpointed the pervasive existence of an understudied lymphocyte ——TLB (T-liked B cell), and subgroup TLB into three sub-types</a:t>
            </a:r>
          </a:p>
          <a:p>
            <a:pPr marL="342900" indent="-342900">
              <a:lnSpc>
                <a:spcPct val="125000"/>
              </a:lnSpc>
              <a:spcAft>
                <a:spcPts val="0"/>
              </a:spcAft>
              <a:buFontTx/>
              <a:buChar char="-"/>
            </a:pPr>
            <a:r>
              <a:rPr lang="en-US" altLang="zh-CN" sz="2000" dirty="0">
                <a:solidFill>
                  <a:srgbClr val="000000"/>
                </a:solidFill>
                <a:ea typeface="宋体" panose="02010600030101010101" pitchFamily="2" charset="-122"/>
                <a:cs typeface="宋体" panose="02010600030101010101" pitchFamily="2" charset="-122"/>
              </a:rPr>
              <a:t>We revealed the regulatory network inside TLB and molecular markers on the surface via single cell multi-omics data (RNA-Seq, ATAC-Seq, VDJ (TCR/BCR) sequencing, surface protein)</a:t>
            </a:r>
          </a:p>
          <a:p>
            <a:pPr marL="342900" indent="-342900">
              <a:lnSpc>
                <a:spcPct val="125000"/>
              </a:lnSpc>
              <a:spcAft>
                <a:spcPts val="0"/>
              </a:spcAft>
              <a:buFontTx/>
              <a:buChar char="-"/>
            </a:pPr>
            <a:r>
              <a:rPr lang="en-US" altLang="zh-CN" sz="2000" dirty="0">
                <a:solidFill>
                  <a:srgbClr val="000000"/>
                </a:solidFill>
                <a:ea typeface="宋体" panose="02010600030101010101" pitchFamily="2" charset="-122"/>
                <a:cs typeface="宋体" panose="02010600030101010101" pitchFamily="2" charset="-122"/>
              </a:rPr>
              <a:t>We discovered that the proportion of TLB has risen considerably in a SLE patient with a clear enrichment in BCR clonotypes, suggesting that TLB maybe a biomarker or therapeutic target of SLE</a:t>
            </a:r>
            <a:endParaRPr lang="zh-CN" altLang="zh-CN" sz="2000" dirty="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58796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03E59A1C-5277-45A5-BF0F-F057FF5B6D53}"/>
              </a:ext>
            </a:extLst>
          </p:cNvPr>
          <p:cNvSpPr txBox="1">
            <a:spLocks/>
          </p:cNvSpPr>
          <p:nvPr/>
        </p:nvSpPr>
        <p:spPr>
          <a:xfrm>
            <a:off x="0" y="131712"/>
            <a:ext cx="78867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altLang="zh-CN" sz="2400" b="1" dirty="0">
                <a:solidFill>
                  <a:prstClr val="black"/>
                </a:solidFill>
                <a:latin typeface="Calibri" panose="020F0502020204030204"/>
                <a:ea typeface="等线" panose="02010600030101010101" pitchFamily="2" charset="-122"/>
              </a:rPr>
              <a:t>The current neglect of the importance of B cell</a:t>
            </a:r>
            <a:endParaRPr lang="zh-CN" altLang="en-US" sz="2400" b="1" dirty="0">
              <a:solidFill>
                <a:prstClr val="black"/>
              </a:solidFill>
              <a:latin typeface="Calibri" panose="020F0502020204030204"/>
              <a:ea typeface="等线 Light" panose="02010600030101010101" pitchFamily="2" charset="-122"/>
            </a:endParaRPr>
          </a:p>
        </p:txBody>
      </p:sp>
      <p:sp>
        <p:nvSpPr>
          <p:cNvPr id="2" name="灯片编号占位符 1">
            <a:extLst>
              <a:ext uri="{FF2B5EF4-FFF2-40B4-BE49-F238E27FC236}">
                <a16:creationId xmlns:a16="http://schemas.microsoft.com/office/drawing/2014/main" id="{94D4BAE7-55F2-4554-99F6-25D5382756A0}"/>
              </a:ext>
            </a:extLst>
          </p:cNvPr>
          <p:cNvSpPr>
            <a:spLocks noGrp="1"/>
          </p:cNvSpPr>
          <p:nvPr>
            <p:ph type="sldNum" sz="quarter" idx="12"/>
          </p:nvPr>
        </p:nvSpPr>
        <p:spPr/>
        <p:txBody>
          <a:bodyPr/>
          <a:lstStyle/>
          <a:p>
            <a:fld id="{03A5297B-337B-4F1B-BFA1-168E2466F4C1}" type="slidenum">
              <a:rPr lang="en-US" smtClean="0"/>
              <a:t>4</a:t>
            </a:fld>
            <a:endParaRPr lang="en-US"/>
          </a:p>
        </p:txBody>
      </p:sp>
      <p:grpSp>
        <p:nvGrpSpPr>
          <p:cNvPr id="4" name="组合 3">
            <a:extLst>
              <a:ext uri="{FF2B5EF4-FFF2-40B4-BE49-F238E27FC236}">
                <a16:creationId xmlns:a16="http://schemas.microsoft.com/office/drawing/2014/main" id="{540CC038-9906-4862-9641-2E8B07463DA1}"/>
              </a:ext>
            </a:extLst>
          </p:cNvPr>
          <p:cNvGrpSpPr/>
          <p:nvPr/>
        </p:nvGrpSpPr>
        <p:grpSpPr>
          <a:xfrm>
            <a:off x="1662077" y="1382863"/>
            <a:ext cx="5021752" cy="4462785"/>
            <a:chOff x="1802367" y="630296"/>
            <a:chExt cx="5326401" cy="5908617"/>
          </a:xfrm>
        </p:grpSpPr>
        <p:pic>
          <p:nvPicPr>
            <p:cNvPr id="1026" name="Picture 2" descr="figure2">
              <a:extLst>
                <a:ext uri="{FF2B5EF4-FFF2-40B4-BE49-F238E27FC236}">
                  <a16:creationId xmlns:a16="http://schemas.microsoft.com/office/drawing/2014/main" id="{57896993-FD37-4C9B-AD3F-8BE0DC61EB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24"/>
            <a:stretch/>
          </p:blipFill>
          <p:spPr bwMode="auto">
            <a:xfrm>
              <a:off x="1802367" y="630296"/>
              <a:ext cx="5326401" cy="590861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C42F59E4-3451-4FCF-8E04-EFE710ACC75C}"/>
                </a:ext>
              </a:extLst>
            </p:cNvPr>
            <p:cNvSpPr/>
            <p:nvPr/>
          </p:nvSpPr>
          <p:spPr>
            <a:xfrm>
              <a:off x="5974672" y="870012"/>
              <a:ext cx="284085" cy="50780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6436D336-950C-400C-A132-170F6DEC338B}"/>
              </a:ext>
            </a:extLst>
          </p:cNvPr>
          <p:cNvSpPr/>
          <p:nvPr/>
        </p:nvSpPr>
        <p:spPr>
          <a:xfrm>
            <a:off x="1662077" y="6037708"/>
            <a:ext cx="3028580" cy="307777"/>
          </a:xfrm>
          <a:prstGeom prst="rect">
            <a:avLst/>
          </a:prstGeom>
        </p:spPr>
        <p:txBody>
          <a:bodyPr wrap="square">
            <a:spAutoFit/>
          </a:bodyPr>
          <a:lstStyle/>
          <a:p>
            <a:r>
              <a:rPr lang="en-US" altLang="zh-CN" sz="1400" dirty="0"/>
              <a:t>Zhang Y et al. (2020) </a:t>
            </a:r>
            <a:r>
              <a:rPr lang="en-US" altLang="zh-CN" sz="1400" i="1" dirty="0"/>
              <a:t>Cell. &amp; Mol. </a:t>
            </a:r>
            <a:r>
              <a:rPr lang="en-US" altLang="zh-CN" sz="1400" i="1" dirty="0" err="1"/>
              <a:t>Imm</a:t>
            </a:r>
            <a:r>
              <a:rPr lang="en-US" altLang="zh-CN" sz="1400" i="1" dirty="0"/>
              <a:t>.</a:t>
            </a:r>
            <a:endParaRPr lang="en-US" altLang="zh-CN" sz="1400" dirty="0">
              <a:effectLst/>
            </a:endParaRPr>
          </a:p>
        </p:txBody>
      </p:sp>
      <p:sp>
        <p:nvSpPr>
          <p:cNvPr id="5" name="矩形 4">
            <a:extLst>
              <a:ext uri="{FF2B5EF4-FFF2-40B4-BE49-F238E27FC236}">
                <a16:creationId xmlns:a16="http://schemas.microsoft.com/office/drawing/2014/main" id="{5AC3D837-7C69-46C3-927B-2CCE656AAD17}"/>
              </a:ext>
            </a:extLst>
          </p:cNvPr>
          <p:cNvSpPr/>
          <p:nvPr/>
        </p:nvSpPr>
        <p:spPr>
          <a:xfrm>
            <a:off x="498132" y="655920"/>
            <a:ext cx="7886700" cy="646331"/>
          </a:xfrm>
          <a:prstGeom prst="rect">
            <a:avLst/>
          </a:prstGeom>
        </p:spPr>
        <p:txBody>
          <a:bodyPr wrap="square">
            <a:spAutoFit/>
          </a:bodyPr>
          <a:lstStyle/>
          <a:p>
            <a:r>
              <a:rPr lang="zh-CN" altLang="en-US" dirty="0"/>
              <a:t>For example, in cancer, B cells have always existed widely, but there is a lack of in-depth research</a:t>
            </a:r>
          </a:p>
        </p:txBody>
      </p:sp>
    </p:spTree>
    <p:extLst>
      <p:ext uri="{BB962C8B-B14F-4D97-AF65-F5344CB8AC3E}">
        <p14:creationId xmlns:p14="http://schemas.microsoft.com/office/powerpoint/2010/main" val="7099505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2" descr="人体轮廓图片免费下载,人体轮廓设计素材大全,人体轮廓模板下载,人体轮廓图库-图行天下素材网">
            <a:extLst>
              <a:ext uri="{FF2B5EF4-FFF2-40B4-BE49-F238E27FC236}">
                <a16:creationId xmlns:a16="http://schemas.microsoft.com/office/drawing/2014/main" id="{3A73BF9E-C484-4644-8860-594917098E12}"/>
              </a:ext>
            </a:extLst>
          </p:cNvPr>
          <p:cNvPicPr>
            <a:picLocks noChangeAspect="1" noChangeArrowheads="1"/>
          </p:cNvPicPr>
          <p:nvPr/>
        </p:nvPicPr>
        <p:blipFill>
          <a:blip r:embed="rId3">
            <a:clrChange>
              <a:clrFrom>
                <a:srgbClr val="EFEFEF"/>
              </a:clrFrom>
              <a:clrTo>
                <a:srgbClr val="EFEFEF">
                  <a:alpha val="0"/>
                </a:srgbClr>
              </a:clrTo>
            </a:clrChange>
            <a:duotone>
              <a:schemeClr val="accent6">
                <a:shade val="45000"/>
                <a:satMod val="135000"/>
              </a:schemeClr>
              <a:prstClr val="white"/>
            </a:duotone>
            <a:extLst>
              <a:ext uri="{BEBA8EAE-BF5A-486C-A8C5-ECC9F3942E4B}">
                <a14:imgProps xmlns:a14="http://schemas.microsoft.com/office/drawing/2010/main">
                  <a14:imgLayer r:embed="rId4">
                    <a14:imgEffect>
                      <a14:sharpenSoften amount="11000"/>
                    </a14:imgEffect>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355412" y="874561"/>
            <a:ext cx="1947863" cy="55885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 name="图表 101">
            <a:extLst>
              <a:ext uri="{FF2B5EF4-FFF2-40B4-BE49-F238E27FC236}">
                <a16:creationId xmlns:a16="http://schemas.microsoft.com/office/drawing/2014/main" id="{BA3EF1EC-785D-47AE-B022-DFBD707B6373}"/>
              </a:ext>
            </a:extLst>
          </p:cNvPr>
          <p:cNvGraphicFramePr/>
          <p:nvPr>
            <p:extLst>
              <p:ext uri="{D42A27DB-BD31-4B8C-83A1-F6EECF244321}">
                <p14:modId xmlns:p14="http://schemas.microsoft.com/office/powerpoint/2010/main" val="3884693001"/>
              </p:ext>
            </p:extLst>
          </p:nvPr>
        </p:nvGraphicFramePr>
        <p:xfrm>
          <a:off x="3353534" y="1723785"/>
          <a:ext cx="2844551" cy="4173935"/>
        </p:xfrm>
        <a:graphic>
          <a:graphicData uri="http://schemas.openxmlformats.org/drawingml/2006/chart">
            <c:chart xmlns:c="http://schemas.openxmlformats.org/drawingml/2006/chart" xmlns:r="http://schemas.openxmlformats.org/officeDocument/2006/relationships" r:id="rId5"/>
          </a:graphicData>
        </a:graphic>
      </p:graphicFrame>
      <p:sp>
        <p:nvSpPr>
          <p:cNvPr id="4" name="灯片编号占位符 3">
            <a:extLst>
              <a:ext uri="{FF2B5EF4-FFF2-40B4-BE49-F238E27FC236}">
                <a16:creationId xmlns:a16="http://schemas.microsoft.com/office/drawing/2014/main" id="{3E7E6A87-DE88-40FB-AC65-0E304658F8F4}"/>
              </a:ext>
            </a:extLst>
          </p:cNvPr>
          <p:cNvSpPr>
            <a:spLocks noGrp="1"/>
          </p:cNvSpPr>
          <p:nvPr>
            <p:ph type="sldNum" sz="quarter" idx="12"/>
          </p:nvPr>
        </p:nvSpPr>
        <p:spPr>
          <a:xfrm>
            <a:off x="6512814" y="6356351"/>
            <a:ext cx="2057400" cy="365125"/>
          </a:xfrm>
        </p:spPr>
        <p:txBody>
          <a:bodyPr/>
          <a:lstStyle/>
          <a:p>
            <a:fld id="{03A5297B-337B-4F1B-BFA1-168E2466F4C1}" type="slidenum">
              <a:rPr lang="en-US" smtClean="0"/>
              <a:t>5</a:t>
            </a:fld>
            <a:endParaRPr lang="en-US"/>
          </a:p>
        </p:txBody>
      </p:sp>
      <p:pic>
        <p:nvPicPr>
          <p:cNvPr id="7" name="Picture 2" descr="人体轮廓图片免费下载,人体轮廓设计素材大全,人体轮廓模板下载,人体轮廓图库-图行天下素材网">
            <a:extLst>
              <a:ext uri="{FF2B5EF4-FFF2-40B4-BE49-F238E27FC236}">
                <a16:creationId xmlns:a16="http://schemas.microsoft.com/office/drawing/2014/main" id="{A98C84AE-AFDC-414A-8E5C-EB9BCF6A97F7}"/>
              </a:ext>
            </a:extLst>
          </p:cNvPr>
          <p:cNvPicPr>
            <a:picLocks noChangeAspect="1" noChangeArrowheads="1"/>
          </p:cNvPicPr>
          <p:nvPr/>
        </p:nvPicPr>
        <p:blipFill>
          <a:blip r:embed="rId6">
            <a:clrChange>
              <a:clrFrom>
                <a:srgbClr val="EFEFEF"/>
              </a:clrFrom>
              <a:clrTo>
                <a:srgbClr val="EFEFE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36740" y="869618"/>
            <a:ext cx="1947863" cy="5588513"/>
          </a:xfrm>
          <a:prstGeom prst="rect">
            <a:avLst/>
          </a:prstGeom>
          <a:noFill/>
        </p:spPr>
      </p:pic>
      <p:pic>
        <p:nvPicPr>
          <p:cNvPr id="8" name="图形 7">
            <a:extLst>
              <a:ext uri="{FF2B5EF4-FFF2-40B4-BE49-F238E27FC236}">
                <a16:creationId xmlns:a16="http://schemas.microsoft.com/office/drawing/2014/main" id="{57856C0B-E916-493E-AD4D-4D18A79179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56822" y="1230157"/>
            <a:ext cx="148992" cy="148992"/>
          </a:xfrm>
          <a:prstGeom prst="rect">
            <a:avLst/>
          </a:prstGeom>
        </p:spPr>
      </p:pic>
      <p:sp>
        <p:nvSpPr>
          <p:cNvPr id="9" name="文本框 8">
            <a:extLst>
              <a:ext uri="{FF2B5EF4-FFF2-40B4-BE49-F238E27FC236}">
                <a16:creationId xmlns:a16="http://schemas.microsoft.com/office/drawing/2014/main" id="{BF06351F-24FD-4AD8-80EB-6A0212E79E09}"/>
              </a:ext>
            </a:extLst>
          </p:cNvPr>
          <p:cNvSpPr txBox="1"/>
          <p:nvPr/>
        </p:nvSpPr>
        <p:spPr>
          <a:xfrm>
            <a:off x="7078217" y="1112240"/>
            <a:ext cx="803910" cy="369332"/>
          </a:xfrm>
          <a:prstGeom prst="rect">
            <a:avLst/>
          </a:prstGeom>
          <a:noFill/>
        </p:spPr>
        <p:txBody>
          <a:bodyPr wrap="square" rtlCol="0">
            <a:spAutoFit/>
          </a:bodyPr>
          <a:lstStyle/>
          <a:p>
            <a:r>
              <a:rPr lang="en-US" altLang="zh-CN" dirty="0">
                <a:solidFill>
                  <a:srgbClr val="C3611E"/>
                </a:solidFill>
              </a:rPr>
              <a:t>NPC</a:t>
            </a:r>
            <a:endParaRPr lang="zh-CN" altLang="en-US" dirty="0">
              <a:solidFill>
                <a:srgbClr val="C3611E"/>
              </a:solidFill>
            </a:endParaRPr>
          </a:p>
        </p:txBody>
      </p:sp>
      <p:pic>
        <p:nvPicPr>
          <p:cNvPr id="13" name="图形 12">
            <a:extLst>
              <a:ext uri="{FF2B5EF4-FFF2-40B4-BE49-F238E27FC236}">
                <a16:creationId xmlns:a16="http://schemas.microsoft.com/office/drawing/2014/main" id="{634F1557-59E2-4D72-957A-39512462D8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91477" y="2492689"/>
            <a:ext cx="636687" cy="578682"/>
          </a:xfrm>
          <a:prstGeom prst="rect">
            <a:avLst/>
          </a:prstGeom>
        </p:spPr>
      </p:pic>
      <p:sp>
        <p:nvSpPr>
          <p:cNvPr id="16" name="文本框 15">
            <a:extLst>
              <a:ext uri="{FF2B5EF4-FFF2-40B4-BE49-F238E27FC236}">
                <a16:creationId xmlns:a16="http://schemas.microsoft.com/office/drawing/2014/main" id="{0D317932-E2DF-4981-94E5-556AF38BCD9D}"/>
              </a:ext>
            </a:extLst>
          </p:cNvPr>
          <p:cNvSpPr txBox="1"/>
          <p:nvPr/>
        </p:nvSpPr>
        <p:spPr>
          <a:xfrm>
            <a:off x="799702" y="2796389"/>
            <a:ext cx="803910" cy="369332"/>
          </a:xfrm>
          <a:prstGeom prst="rect">
            <a:avLst/>
          </a:prstGeom>
          <a:noFill/>
        </p:spPr>
        <p:txBody>
          <a:bodyPr wrap="square" rtlCol="0">
            <a:spAutoFit/>
          </a:bodyPr>
          <a:lstStyle/>
          <a:p>
            <a:r>
              <a:rPr lang="en-US" altLang="zh-CN" dirty="0">
                <a:solidFill>
                  <a:srgbClr val="36AB60"/>
                </a:solidFill>
              </a:rPr>
              <a:t>liver</a:t>
            </a:r>
            <a:endParaRPr lang="zh-CN" altLang="en-US" dirty="0">
              <a:solidFill>
                <a:srgbClr val="36AB60"/>
              </a:solidFill>
            </a:endParaRPr>
          </a:p>
        </p:txBody>
      </p:sp>
      <p:pic>
        <p:nvPicPr>
          <p:cNvPr id="15" name="图形 14">
            <a:extLst>
              <a:ext uri="{FF2B5EF4-FFF2-40B4-BE49-F238E27FC236}">
                <a16:creationId xmlns:a16="http://schemas.microsoft.com/office/drawing/2014/main" id="{98FF07B8-9E30-4CE1-AE41-9731D7852B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1178943">
            <a:off x="2400350" y="2655929"/>
            <a:ext cx="391220" cy="384323"/>
          </a:xfrm>
          <a:prstGeom prst="rect">
            <a:avLst/>
          </a:prstGeom>
        </p:spPr>
      </p:pic>
      <p:sp>
        <p:nvSpPr>
          <p:cNvPr id="19" name="文本框 18">
            <a:extLst>
              <a:ext uri="{FF2B5EF4-FFF2-40B4-BE49-F238E27FC236}">
                <a16:creationId xmlns:a16="http://schemas.microsoft.com/office/drawing/2014/main" id="{EB8975A9-88A2-4C1A-A4DF-C05F79873AED}"/>
              </a:ext>
            </a:extLst>
          </p:cNvPr>
          <p:cNvSpPr txBox="1"/>
          <p:nvPr/>
        </p:nvSpPr>
        <p:spPr>
          <a:xfrm>
            <a:off x="3229276" y="2577942"/>
            <a:ext cx="803910" cy="369332"/>
          </a:xfrm>
          <a:prstGeom prst="rect">
            <a:avLst/>
          </a:prstGeom>
          <a:noFill/>
        </p:spPr>
        <p:txBody>
          <a:bodyPr wrap="square" rtlCol="0">
            <a:spAutoFit/>
          </a:bodyPr>
          <a:lstStyle/>
          <a:p>
            <a:r>
              <a:rPr lang="en-US" altLang="zh-CN" dirty="0">
                <a:solidFill>
                  <a:srgbClr val="36AB60"/>
                </a:solidFill>
              </a:rPr>
              <a:t>spleen</a:t>
            </a:r>
            <a:endParaRPr lang="zh-CN" altLang="en-US" dirty="0">
              <a:solidFill>
                <a:srgbClr val="36AB60"/>
              </a:solidFill>
            </a:endParaRPr>
          </a:p>
        </p:txBody>
      </p:sp>
      <p:pic>
        <p:nvPicPr>
          <p:cNvPr id="18" name="图形 17">
            <a:extLst>
              <a:ext uri="{FF2B5EF4-FFF2-40B4-BE49-F238E27FC236}">
                <a16:creationId xmlns:a16="http://schemas.microsoft.com/office/drawing/2014/main" id="{46C5B212-E383-4D61-8CEE-F50BE717E0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89281" y="3120581"/>
            <a:ext cx="480123" cy="562850"/>
          </a:xfrm>
          <a:prstGeom prst="rect">
            <a:avLst/>
          </a:prstGeom>
        </p:spPr>
      </p:pic>
      <p:sp>
        <p:nvSpPr>
          <p:cNvPr id="22" name="文本框 21">
            <a:extLst>
              <a:ext uri="{FF2B5EF4-FFF2-40B4-BE49-F238E27FC236}">
                <a16:creationId xmlns:a16="http://schemas.microsoft.com/office/drawing/2014/main" id="{2DAD3754-A718-49C4-B373-7E6DE6D7C97E}"/>
              </a:ext>
            </a:extLst>
          </p:cNvPr>
          <p:cNvSpPr txBox="1"/>
          <p:nvPr/>
        </p:nvSpPr>
        <p:spPr>
          <a:xfrm>
            <a:off x="715209" y="3298321"/>
            <a:ext cx="803910" cy="369332"/>
          </a:xfrm>
          <a:prstGeom prst="rect">
            <a:avLst/>
          </a:prstGeom>
          <a:noFill/>
        </p:spPr>
        <p:txBody>
          <a:bodyPr wrap="square" rtlCol="0">
            <a:spAutoFit/>
          </a:bodyPr>
          <a:lstStyle/>
          <a:p>
            <a:r>
              <a:rPr lang="en-US" altLang="zh-CN" dirty="0">
                <a:solidFill>
                  <a:srgbClr val="36AB60"/>
                </a:solidFill>
              </a:rPr>
              <a:t>kidney</a:t>
            </a:r>
            <a:endParaRPr lang="zh-CN" altLang="en-US" dirty="0">
              <a:solidFill>
                <a:srgbClr val="36AB60"/>
              </a:solidFill>
            </a:endParaRPr>
          </a:p>
        </p:txBody>
      </p:sp>
      <p:pic>
        <p:nvPicPr>
          <p:cNvPr id="21" name="图形 20">
            <a:extLst>
              <a:ext uri="{FF2B5EF4-FFF2-40B4-BE49-F238E27FC236}">
                <a16:creationId xmlns:a16="http://schemas.microsoft.com/office/drawing/2014/main" id="{FD0A8864-3920-4020-8BBB-4254B2F6B2F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3566914">
            <a:off x="1699431" y="1640316"/>
            <a:ext cx="398963" cy="569700"/>
          </a:xfrm>
          <a:prstGeom prst="rect">
            <a:avLst/>
          </a:prstGeom>
        </p:spPr>
      </p:pic>
      <p:pic>
        <p:nvPicPr>
          <p:cNvPr id="27" name="图形 26">
            <a:extLst>
              <a:ext uri="{FF2B5EF4-FFF2-40B4-BE49-F238E27FC236}">
                <a16:creationId xmlns:a16="http://schemas.microsoft.com/office/drawing/2014/main" id="{3D95D2F0-66C0-4C1F-A219-B39176B64F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8549223">
            <a:off x="1649627" y="3891910"/>
            <a:ext cx="789953" cy="731095"/>
          </a:xfrm>
          <a:prstGeom prst="rect">
            <a:avLst/>
          </a:prstGeom>
        </p:spPr>
      </p:pic>
      <p:sp>
        <p:nvSpPr>
          <p:cNvPr id="30" name="文本框 29">
            <a:extLst>
              <a:ext uri="{FF2B5EF4-FFF2-40B4-BE49-F238E27FC236}">
                <a16:creationId xmlns:a16="http://schemas.microsoft.com/office/drawing/2014/main" id="{85CD8B6F-AEE2-4450-8528-6402C339AE02}"/>
              </a:ext>
            </a:extLst>
          </p:cNvPr>
          <p:cNvSpPr txBox="1"/>
          <p:nvPr/>
        </p:nvSpPr>
        <p:spPr>
          <a:xfrm>
            <a:off x="417897" y="4072791"/>
            <a:ext cx="1444056" cy="369332"/>
          </a:xfrm>
          <a:prstGeom prst="rect">
            <a:avLst/>
          </a:prstGeom>
          <a:noFill/>
        </p:spPr>
        <p:txBody>
          <a:bodyPr wrap="square" rtlCol="0">
            <a:spAutoFit/>
          </a:bodyPr>
          <a:lstStyle/>
          <a:p>
            <a:r>
              <a:rPr lang="en-US" altLang="zh-CN" dirty="0">
                <a:solidFill>
                  <a:srgbClr val="36AB60"/>
                </a:solidFill>
              </a:rPr>
              <a:t>bone marrow</a:t>
            </a:r>
            <a:endParaRPr lang="zh-CN" altLang="en-US" dirty="0">
              <a:solidFill>
                <a:srgbClr val="36AB60"/>
              </a:solidFill>
            </a:endParaRPr>
          </a:p>
        </p:txBody>
      </p:sp>
      <p:pic>
        <p:nvPicPr>
          <p:cNvPr id="34" name="图形 33">
            <a:extLst>
              <a:ext uri="{FF2B5EF4-FFF2-40B4-BE49-F238E27FC236}">
                <a16:creationId xmlns:a16="http://schemas.microsoft.com/office/drawing/2014/main" id="{FEC3F42A-0D81-471D-A9F0-8C0EA2F8266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7512633" flipV="1">
            <a:off x="2208652" y="3132961"/>
            <a:ext cx="728855" cy="576978"/>
          </a:xfrm>
          <a:prstGeom prst="rect">
            <a:avLst/>
          </a:prstGeom>
        </p:spPr>
      </p:pic>
      <p:sp>
        <p:nvSpPr>
          <p:cNvPr id="37" name="文本框 36">
            <a:extLst>
              <a:ext uri="{FF2B5EF4-FFF2-40B4-BE49-F238E27FC236}">
                <a16:creationId xmlns:a16="http://schemas.microsoft.com/office/drawing/2014/main" id="{2BE6741E-E8E3-4A7A-90D8-18C528F7DBA8}"/>
              </a:ext>
            </a:extLst>
          </p:cNvPr>
          <p:cNvSpPr txBox="1"/>
          <p:nvPr/>
        </p:nvSpPr>
        <p:spPr>
          <a:xfrm>
            <a:off x="295219" y="1724732"/>
            <a:ext cx="1308068" cy="369332"/>
          </a:xfrm>
          <a:prstGeom prst="rect">
            <a:avLst/>
          </a:prstGeom>
          <a:noFill/>
        </p:spPr>
        <p:txBody>
          <a:bodyPr wrap="square" rtlCol="0">
            <a:spAutoFit/>
          </a:bodyPr>
          <a:lstStyle/>
          <a:p>
            <a:r>
              <a:rPr lang="en-US" altLang="zh-CN" dirty="0">
                <a:solidFill>
                  <a:srgbClr val="36AB60"/>
                </a:solidFill>
              </a:rPr>
              <a:t>lymph node</a:t>
            </a:r>
            <a:endParaRPr lang="zh-CN" altLang="en-US" dirty="0">
              <a:solidFill>
                <a:srgbClr val="36AB60"/>
              </a:solidFill>
            </a:endParaRPr>
          </a:p>
        </p:txBody>
      </p:sp>
      <p:sp>
        <p:nvSpPr>
          <p:cNvPr id="38" name="文本框 37">
            <a:extLst>
              <a:ext uri="{FF2B5EF4-FFF2-40B4-BE49-F238E27FC236}">
                <a16:creationId xmlns:a16="http://schemas.microsoft.com/office/drawing/2014/main" id="{DC3EE6D5-06DF-45D8-87BC-CDB284AB2EC4}"/>
              </a:ext>
            </a:extLst>
          </p:cNvPr>
          <p:cNvSpPr txBox="1"/>
          <p:nvPr/>
        </p:nvSpPr>
        <p:spPr>
          <a:xfrm>
            <a:off x="3135815" y="3013945"/>
            <a:ext cx="803910" cy="369332"/>
          </a:xfrm>
          <a:prstGeom prst="rect">
            <a:avLst/>
          </a:prstGeom>
          <a:noFill/>
        </p:spPr>
        <p:txBody>
          <a:bodyPr wrap="square" rtlCol="0">
            <a:spAutoFit/>
          </a:bodyPr>
          <a:lstStyle/>
          <a:p>
            <a:r>
              <a:rPr lang="en-US" altLang="zh-CN" dirty="0">
                <a:solidFill>
                  <a:srgbClr val="36AB60"/>
                </a:solidFill>
              </a:rPr>
              <a:t>gut</a:t>
            </a:r>
            <a:endParaRPr lang="zh-CN" altLang="en-US" dirty="0">
              <a:solidFill>
                <a:srgbClr val="36AB60"/>
              </a:solidFill>
            </a:endParaRPr>
          </a:p>
        </p:txBody>
      </p:sp>
      <p:sp>
        <p:nvSpPr>
          <p:cNvPr id="39" name="任意多边形: 形状 38">
            <a:extLst>
              <a:ext uri="{FF2B5EF4-FFF2-40B4-BE49-F238E27FC236}">
                <a16:creationId xmlns:a16="http://schemas.microsoft.com/office/drawing/2014/main" id="{95791EA5-7740-41E1-89BC-514AFACDFC24}"/>
              </a:ext>
            </a:extLst>
          </p:cNvPr>
          <p:cNvSpPr/>
          <p:nvPr/>
        </p:nvSpPr>
        <p:spPr>
          <a:xfrm rot="21416685">
            <a:off x="2526328" y="1695989"/>
            <a:ext cx="641021" cy="384133"/>
          </a:xfrm>
          <a:custGeom>
            <a:avLst/>
            <a:gdLst>
              <a:gd name="connsiteX0" fmla="*/ 0 w 648000"/>
              <a:gd name="connsiteY0" fmla="*/ 0 h 331200"/>
              <a:gd name="connsiteX1" fmla="*/ 381600 w 648000"/>
              <a:gd name="connsiteY1" fmla="*/ 72000 h 331200"/>
              <a:gd name="connsiteX2" fmla="*/ 648000 w 648000"/>
              <a:gd name="connsiteY2" fmla="*/ 331200 h 331200"/>
            </a:gdLst>
            <a:ahLst/>
            <a:cxnLst>
              <a:cxn ang="0">
                <a:pos x="connsiteX0" y="connsiteY0"/>
              </a:cxn>
              <a:cxn ang="0">
                <a:pos x="connsiteX1" y="connsiteY1"/>
              </a:cxn>
              <a:cxn ang="0">
                <a:pos x="connsiteX2" y="connsiteY2"/>
              </a:cxn>
            </a:cxnLst>
            <a:rect l="l" t="t" r="r" b="b"/>
            <a:pathLst>
              <a:path w="648000" h="331200">
                <a:moveTo>
                  <a:pt x="0" y="0"/>
                </a:moveTo>
                <a:cubicBezTo>
                  <a:pt x="136800" y="8400"/>
                  <a:pt x="273600" y="16800"/>
                  <a:pt x="381600" y="72000"/>
                </a:cubicBezTo>
                <a:cubicBezTo>
                  <a:pt x="489600" y="127200"/>
                  <a:pt x="602400" y="288000"/>
                  <a:pt x="648000" y="331200"/>
                </a:cubicBezTo>
              </a:path>
            </a:pathLst>
          </a:custGeom>
          <a:noFill/>
          <a:ln w="19050">
            <a:solidFill>
              <a:srgbClr val="36A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45634407-4936-4480-8017-1260D9004EEC}"/>
              </a:ext>
            </a:extLst>
          </p:cNvPr>
          <p:cNvSpPr/>
          <p:nvPr/>
        </p:nvSpPr>
        <p:spPr>
          <a:xfrm>
            <a:off x="2732990" y="1856644"/>
            <a:ext cx="435244" cy="300478"/>
          </a:xfrm>
          <a:custGeom>
            <a:avLst/>
            <a:gdLst>
              <a:gd name="connsiteX0" fmla="*/ 0 w 345600"/>
              <a:gd name="connsiteY0" fmla="*/ 171140 h 293540"/>
              <a:gd name="connsiteX1" fmla="*/ 100800 w 345600"/>
              <a:gd name="connsiteY1" fmla="*/ 5540 h 293540"/>
              <a:gd name="connsiteX2" fmla="*/ 201600 w 345600"/>
              <a:gd name="connsiteY2" fmla="*/ 63140 h 293540"/>
              <a:gd name="connsiteX3" fmla="*/ 345600 w 345600"/>
              <a:gd name="connsiteY3" fmla="*/ 293540 h 293540"/>
            </a:gdLst>
            <a:ahLst/>
            <a:cxnLst>
              <a:cxn ang="0">
                <a:pos x="connsiteX0" y="connsiteY0"/>
              </a:cxn>
              <a:cxn ang="0">
                <a:pos x="connsiteX1" y="connsiteY1"/>
              </a:cxn>
              <a:cxn ang="0">
                <a:pos x="connsiteX2" y="connsiteY2"/>
              </a:cxn>
              <a:cxn ang="0">
                <a:pos x="connsiteX3" y="connsiteY3"/>
              </a:cxn>
            </a:cxnLst>
            <a:rect l="l" t="t" r="r" b="b"/>
            <a:pathLst>
              <a:path w="345600" h="293540">
                <a:moveTo>
                  <a:pt x="0" y="171140"/>
                </a:moveTo>
                <a:cubicBezTo>
                  <a:pt x="33600" y="97340"/>
                  <a:pt x="67200" y="23540"/>
                  <a:pt x="100800" y="5540"/>
                </a:cubicBezTo>
                <a:cubicBezTo>
                  <a:pt x="134400" y="-12460"/>
                  <a:pt x="160800" y="15140"/>
                  <a:pt x="201600" y="63140"/>
                </a:cubicBezTo>
                <a:cubicBezTo>
                  <a:pt x="242400" y="111140"/>
                  <a:pt x="307200" y="268340"/>
                  <a:pt x="345600" y="293540"/>
                </a:cubicBezTo>
              </a:path>
            </a:pathLst>
          </a:custGeom>
          <a:noFill/>
          <a:ln w="19050">
            <a:solidFill>
              <a:srgbClr val="36A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194CC7C-15F7-4FFA-91C8-891F7944F558}"/>
              </a:ext>
            </a:extLst>
          </p:cNvPr>
          <p:cNvSpPr/>
          <p:nvPr/>
        </p:nvSpPr>
        <p:spPr>
          <a:xfrm rot="21279797">
            <a:off x="2552000" y="1763061"/>
            <a:ext cx="284084" cy="230424"/>
          </a:xfrm>
          <a:custGeom>
            <a:avLst/>
            <a:gdLst>
              <a:gd name="connsiteX0" fmla="*/ 0 w 284084"/>
              <a:gd name="connsiteY0" fmla="*/ 0 h 230424"/>
              <a:gd name="connsiteX1" fmla="*/ 280800 w 284084"/>
              <a:gd name="connsiteY1" fmla="*/ 50400 h 230424"/>
              <a:gd name="connsiteX2" fmla="*/ 151200 w 284084"/>
              <a:gd name="connsiteY2" fmla="*/ 158400 h 230424"/>
              <a:gd name="connsiteX3" fmla="*/ 115200 w 284084"/>
              <a:gd name="connsiteY3" fmla="*/ 230400 h 230424"/>
            </a:gdLst>
            <a:ahLst/>
            <a:cxnLst>
              <a:cxn ang="0">
                <a:pos x="connsiteX0" y="connsiteY0"/>
              </a:cxn>
              <a:cxn ang="0">
                <a:pos x="connsiteX1" y="connsiteY1"/>
              </a:cxn>
              <a:cxn ang="0">
                <a:pos x="connsiteX2" y="connsiteY2"/>
              </a:cxn>
              <a:cxn ang="0">
                <a:pos x="connsiteX3" y="connsiteY3"/>
              </a:cxn>
            </a:cxnLst>
            <a:rect l="l" t="t" r="r" b="b"/>
            <a:pathLst>
              <a:path w="284084" h="230424">
                <a:moveTo>
                  <a:pt x="0" y="0"/>
                </a:moveTo>
                <a:cubicBezTo>
                  <a:pt x="127800" y="12000"/>
                  <a:pt x="255600" y="24000"/>
                  <a:pt x="280800" y="50400"/>
                </a:cubicBezTo>
                <a:cubicBezTo>
                  <a:pt x="306000" y="76800"/>
                  <a:pt x="178800" y="128400"/>
                  <a:pt x="151200" y="158400"/>
                </a:cubicBezTo>
                <a:cubicBezTo>
                  <a:pt x="123600" y="188400"/>
                  <a:pt x="114000" y="231600"/>
                  <a:pt x="115200" y="230400"/>
                </a:cubicBezTo>
              </a:path>
            </a:pathLst>
          </a:custGeom>
          <a:noFill/>
          <a:ln w="19050">
            <a:solidFill>
              <a:srgbClr val="36A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流程图: 接点 43">
            <a:extLst>
              <a:ext uri="{FF2B5EF4-FFF2-40B4-BE49-F238E27FC236}">
                <a16:creationId xmlns:a16="http://schemas.microsoft.com/office/drawing/2014/main" id="{CF15C808-DDFF-4A83-98D7-02E685FE6A98}"/>
              </a:ext>
            </a:extLst>
          </p:cNvPr>
          <p:cNvSpPr/>
          <p:nvPr/>
        </p:nvSpPr>
        <p:spPr>
          <a:xfrm>
            <a:off x="2648622" y="1723373"/>
            <a:ext cx="45719" cy="45719"/>
          </a:xfrm>
          <a:prstGeom prst="flowChart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流程图: 接点 46">
            <a:extLst>
              <a:ext uri="{FF2B5EF4-FFF2-40B4-BE49-F238E27FC236}">
                <a16:creationId xmlns:a16="http://schemas.microsoft.com/office/drawing/2014/main" id="{9E886525-3E5C-4CA0-9F53-840608B4F180}"/>
              </a:ext>
            </a:extLst>
          </p:cNvPr>
          <p:cNvSpPr/>
          <p:nvPr/>
        </p:nvSpPr>
        <p:spPr>
          <a:xfrm>
            <a:off x="2823451" y="1787142"/>
            <a:ext cx="67898" cy="45719"/>
          </a:xfrm>
          <a:prstGeom prst="flowChartConnector">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流程图: 接点 47">
            <a:extLst>
              <a:ext uri="{FF2B5EF4-FFF2-40B4-BE49-F238E27FC236}">
                <a16:creationId xmlns:a16="http://schemas.microsoft.com/office/drawing/2014/main" id="{130156A1-1818-4975-A2D8-C587DDF41109}"/>
              </a:ext>
            </a:extLst>
          </p:cNvPr>
          <p:cNvSpPr/>
          <p:nvPr/>
        </p:nvSpPr>
        <p:spPr>
          <a:xfrm>
            <a:off x="2783249" y="1847892"/>
            <a:ext cx="45719" cy="45719"/>
          </a:xfrm>
          <a:prstGeom prst="flowChartConnector">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5C2A3689-6B78-40D7-AD08-61AF5EF8DBA9}"/>
              </a:ext>
            </a:extLst>
          </p:cNvPr>
          <p:cNvSpPr txBox="1"/>
          <p:nvPr/>
        </p:nvSpPr>
        <p:spPr>
          <a:xfrm>
            <a:off x="3139269" y="1614712"/>
            <a:ext cx="803910" cy="369332"/>
          </a:xfrm>
          <a:prstGeom prst="rect">
            <a:avLst/>
          </a:prstGeom>
          <a:noFill/>
        </p:spPr>
        <p:txBody>
          <a:bodyPr wrap="square" rtlCol="0">
            <a:spAutoFit/>
          </a:bodyPr>
          <a:lstStyle/>
          <a:p>
            <a:r>
              <a:rPr lang="en-US" altLang="zh-CN" dirty="0">
                <a:solidFill>
                  <a:srgbClr val="36AB60"/>
                </a:solidFill>
              </a:rPr>
              <a:t>blood</a:t>
            </a:r>
            <a:endParaRPr lang="zh-CN" altLang="en-US" dirty="0">
              <a:solidFill>
                <a:srgbClr val="36AB60"/>
              </a:solidFill>
            </a:endParaRPr>
          </a:p>
        </p:txBody>
      </p:sp>
      <p:pic>
        <p:nvPicPr>
          <p:cNvPr id="46" name="图形 45">
            <a:extLst>
              <a:ext uri="{FF2B5EF4-FFF2-40B4-BE49-F238E27FC236}">
                <a16:creationId xmlns:a16="http://schemas.microsoft.com/office/drawing/2014/main" id="{EEF2A963-862A-43FC-A036-1DF834DFBA4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74232" y="2177655"/>
            <a:ext cx="203154" cy="203154"/>
          </a:xfrm>
          <a:prstGeom prst="rect">
            <a:avLst/>
          </a:prstGeom>
        </p:spPr>
      </p:pic>
      <p:sp>
        <p:nvSpPr>
          <p:cNvPr id="52" name="文本框 51">
            <a:extLst>
              <a:ext uri="{FF2B5EF4-FFF2-40B4-BE49-F238E27FC236}">
                <a16:creationId xmlns:a16="http://schemas.microsoft.com/office/drawing/2014/main" id="{DF2EDF28-B6A4-43F4-9BC9-650C66E4E0ED}"/>
              </a:ext>
            </a:extLst>
          </p:cNvPr>
          <p:cNvSpPr txBox="1"/>
          <p:nvPr/>
        </p:nvSpPr>
        <p:spPr>
          <a:xfrm>
            <a:off x="555328" y="2196143"/>
            <a:ext cx="910702" cy="369332"/>
          </a:xfrm>
          <a:prstGeom prst="rect">
            <a:avLst/>
          </a:prstGeom>
          <a:noFill/>
        </p:spPr>
        <p:txBody>
          <a:bodyPr wrap="square" rtlCol="0">
            <a:spAutoFit/>
          </a:bodyPr>
          <a:lstStyle/>
          <a:p>
            <a:r>
              <a:rPr lang="en-US" altLang="zh-CN" dirty="0">
                <a:solidFill>
                  <a:srgbClr val="36AB60"/>
                </a:solidFill>
              </a:rPr>
              <a:t>thymus</a:t>
            </a:r>
            <a:endParaRPr lang="zh-CN" altLang="en-US" dirty="0">
              <a:solidFill>
                <a:srgbClr val="36AB60"/>
              </a:solidFill>
            </a:endParaRPr>
          </a:p>
        </p:txBody>
      </p:sp>
      <p:pic>
        <p:nvPicPr>
          <p:cNvPr id="51" name="图形 50">
            <a:extLst>
              <a:ext uri="{FF2B5EF4-FFF2-40B4-BE49-F238E27FC236}">
                <a16:creationId xmlns:a16="http://schemas.microsoft.com/office/drawing/2014/main" id="{592235CE-93CA-4D1D-A429-0714E215ED6A}"/>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48157" t="2746" b="-1"/>
          <a:stretch/>
        </p:blipFill>
        <p:spPr>
          <a:xfrm>
            <a:off x="6751261" y="1699947"/>
            <a:ext cx="423230" cy="719583"/>
          </a:xfrm>
          <a:prstGeom prst="rect">
            <a:avLst/>
          </a:prstGeom>
        </p:spPr>
      </p:pic>
      <p:pic>
        <p:nvPicPr>
          <p:cNvPr id="55" name="图形 54">
            <a:extLst>
              <a:ext uri="{FF2B5EF4-FFF2-40B4-BE49-F238E27FC236}">
                <a16:creationId xmlns:a16="http://schemas.microsoft.com/office/drawing/2014/main" id="{24947D61-0EAA-4EC5-A0D7-3B6F7716D3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266960" y="2525814"/>
            <a:ext cx="598115" cy="598115"/>
          </a:xfrm>
          <a:prstGeom prst="rect">
            <a:avLst/>
          </a:prstGeom>
        </p:spPr>
      </p:pic>
      <p:pic>
        <p:nvPicPr>
          <p:cNvPr id="57" name="图形 56">
            <a:extLst>
              <a:ext uri="{FF2B5EF4-FFF2-40B4-BE49-F238E27FC236}">
                <a16:creationId xmlns:a16="http://schemas.microsoft.com/office/drawing/2014/main" id="{E50EB790-9B7B-4593-89BF-7E7BF286D11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17512633" flipV="1">
            <a:off x="6679421" y="3063743"/>
            <a:ext cx="728855" cy="576978"/>
          </a:xfrm>
          <a:prstGeom prst="rect">
            <a:avLst/>
          </a:prstGeom>
        </p:spPr>
      </p:pic>
      <p:pic>
        <p:nvPicPr>
          <p:cNvPr id="58" name="图形 57">
            <a:extLst>
              <a:ext uri="{FF2B5EF4-FFF2-40B4-BE49-F238E27FC236}">
                <a16:creationId xmlns:a16="http://schemas.microsoft.com/office/drawing/2014/main" id="{5CAD02BB-1D49-4FBF-89C0-69A28DF4702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488902" y="3105767"/>
            <a:ext cx="480123" cy="562850"/>
          </a:xfrm>
          <a:prstGeom prst="rect">
            <a:avLst/>
          </a:prstGeom>
        </p:spPr>
      </p:pic>
      <p:pic>
        <p:nvPicPr>
          <p:cNvPr id="60" name="图形 59">
            <a:extLst>
              <a:ext uri="{FF2B5EF4-FFF2-40B4-BE49-F238E27FC236}">
                <a16:creationId xmlns:a16="http://schemas.microsoft.com/office/drawing/2014/main" id="{FEE8FA8F-C6B4-4BB9-9F31-24837DBDD11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rot="21183011">
            <a:off x="6622084" y="2424208"/>
            <a:ext cx="564470" cy="630466"/>
          </a:xfrm>
          <a:prstGeom prst="rect">
            <a:avLst/>
          </a:prstGeom>
        </p:spPr>
      </p:pic>
      <p:sp>
        <p:nvSpPr>
          <p:cNvPr id="63" name="文本框 62">
            <a:extLst>
              <a:ext uri="{FF2B5EF4-FFF2-40B4-BE49-F238E27FC236}">
                <a16:creationId xmlns:a16="http://schemas.microsoft.com/office/drawing/2014/main" id="{277B7629-1AF1-44A6-A4F0-531491BB6233}"/>
              </a:ext>
            </a:extLst>
          </p:cNvPr>
          <p:cNvSpPr txBox="1"/>
          <p:nvPr/>
        </p:nvSpPr>
        <p:spPr>
          <a:xfrm>
            <a:off x="7541514" y="1825947"/>
            <a:ext cx="1196995" cy="369332"/>
          </a:xfrm>
          <a:prstGeom prst="rect">
            <a:avLst/>
          </a:prstGeom>
          <a:noFill/>
        </p:spPr>
        <p:txBody>
          <a:bodyPr wrap="square" rtlCol="0">
            <a:spAutoFit/>
          </a:bodyPr>
          <a:lstStyle/>
          <a:p>
            <a:r>
              <a:rPr lang="en-US" altLang="zh-CN" dirty="0">
                <a:solidFill>
                  <a:srgbClr val="C3611E"/>
                </a:solidFill>
              </a:rPr>
              <a:t>NSCLC</a:t>
            </a:r>
            <a:endParaRPr lang="zh-CN" altLang="en-US" dirty="0">
              <a:solidFill>
                <a:srgbClr val="C3611E"/>
              </a:solidFill>
            </a:endParaRPr>
          </a:p>
        </p:txBody>
      </p:sp>
      <p:sp>
        <p:nvSpPr>
          <p:cNvPr id="64" name="文本框 63">
            <a:extLst>
              <a:ext uri="{FF2B5EF4-FFF2-40B4-BE49-F238E27FC236}">
                <a16:creationId xmlns:a16="http://schemas.microsoft.com/office/drawing/2014/main" id="{1AF7A55D-732A-48B3-8B8B-2A48849EE5D6}"/>
              </a:ext>
            </a:extLst>
          </p:cNvPr>
          <p:cNvSpPr txBox="1"/>
          <p:nvPr/>
        </p:nvSpPr>
        <p:spPr>
          <a:xfrm>
            <a:off x="7606222" y="2928989"/>
            <a:ext cx="678728" cy="369332"/>
          </a:xfrm>
          <a:prstGeom prst="rect">
            <a:avLst/>
          </a:prstGeom>
          <a:noFill/>
        </p:spPr>
        <p:txBody>
          <a:bodyPr wrap="square" rtlCol="0">
            <a:spAutoFit/>
          </a:bodyPr>
          <a:lstStyle/>
          <a:p>
            <a:r>
              <a:rPr lang="en-US" altLang="zh-CN" dirty="0">
                <a:solidFill>
                  <a:srgbClr val="C3611E"/>
                </a:solidFill>
              </a:rPr>
              <a:t>CRC</a:t>
            </a:r>
            <a:endParaRPr lang="zh-CN" altLang="en-US" dirty="0">
              <a:solidFill>
                <a:srgbClr val="C3611E"/>
              </a:solidFill>
            </a:endParaRPr>
          </a:p>
        </p:txBody>
      </p:sp>
      <p:sp>
        <p:nvSpPr>
          <p:cNvPr id="65" name="文本框 64">
            <a:extLst>
              <a:ext uri="{FF2B5EF4-FFF2-40B4-BE49-F238E27FC236}">
                <a16:creationId xmlns:a16="http://schemas.microsoft.com/office/drawing/2014/main" id="{14D39711-D0FC-40FC-9EFC-97CDB901A1DC}"/>
              </a:ext>
            </a:extLst>
          </p:cNvPr>
          <p:cNvSpPr txBox="1"/>
          <p:nvPr/>
        </p:nvSpPr>
        <p:spPr>
          <a:xfrm>
            <a:off x="4660653" y="2459590"/>
            <a:ext cx="1172787" cy="369332"/>
          </a:xfrm>
          <a:prstGeom prst="rect">
            <a:avLst/>
          </a:prstGeom>
          <a:noFill/>
        </p:spPr>
        <p:txBody>
          <a:bodyPr wrap="square" rtlCol="0">
            <a:spAutoFit/>
          </a:bodyPr>
          <a:lstStyle/>
          <a:p>
            <a:r>
              <a:rPr lang="en-US" altLang="zh-CN" dirty="0">
                <a:solidFill>
                  <a:srgbClr val="C3611E"/>
                </a:solidFill>
              </a:rPr>
              <a:t>LIHC CHOL</a:t>
            </a:r>
            <a:endParaRPr lang="zh-CN" altLang="en-US" dirty="0">
              <a:solidFill>
                <a:srgbClr val="C3611E"/>
              </a:solidFill>
            </a:endParaRPr>
          </a:p>
        </p:txBody>
      </p:sp>
      <p:pic>
        <p:nvPicPr>
          <p:cNvPr id="62" name="图形 61">
            <a:extLst>
              <a:ext uri="{FF2B5EF4-FFF2-40B4-BE49-F238E27FC236}">
                <a16:creationId xmlns:a16="http://schemas.microsoft.com/office/drawing/2014/main" id="{5A603C2D-0617-47A5-9372-9440B416D46F}"/>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315245">
            <a:off x="6361721" y="2976122"/>
            <a:ext cx="466923" cy="373563"/>
          </a:xfrm>
          <a:prstGeom prst="rect">
            <a:avLst/>
          </a:prstGeom>
        </p:spPr>
      </p:pic>
      <p:pic>
        <p:nvPicPr>
          <p:cNvPr id="67" name="图形 66">
            <a:extLst>
              <a:ext uri="{FF2B5EF4-FFF2-40B4-BE49-F238E27FC236}">
                <a16:creationId xmlns:a16="http://schemas.microsoft.com/office/drawing/2014/main" id="{18499727-CE18-4900-8C0E-C53507DA543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479375" y="3493990"/>
            <a:ext cx="499171" cy="378881"/>
          </a:xfrm>
          <a:prstGeom prst="rect">
            <a:avLst/>
          </a:prstGeom>
        </p:spPr>
      </p:pic>
      <p:pic>
        <p:nvPicPr>
          <p:cNvPr id="69" name="图形 68">
            <a:extLst>
              <a:ext uri="{FF2B5EF4-FFF2-40B4-BE49-F238E27FC236}">
                <a16:creationId xmlns:a16="http://schemas.microsoft.com/office/drawing/2014/main" id="{A4FEF330-EA78-4D3C-B8FB-1D7874F3B211}"/>
              </a:ext>
            </a:extLst>
          </p:cNvPr>
          <p:cNvPicPr>
            <a:picLocks noChangeAspect="1"/>
          </p:cNvPicPr>
          <p:nvPr/>
        </p:nvPicPr>
        <p:blipFill rotWithShape="1">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r="47023"/>
          <a:stretch/>
        </p:blipFill>
        <p:spPr>
          <a:xfrm>
            <a:off x="6306564" y="1869946"/>
            <a:ext cx="337258" cy="636610"/>
          </a:xfrm>
          <a:prstGeom prst="rect">
            <a:avLst/>
          </a:prstGeom>
        </p:spPr>
      </p:pic>
      <p:pic>
        <p:nvPicPr>
          <p:cNvPr id="73" name="图形 72">
            <a:extLst>
              <a:ext uri="{FF2B5EF4-FFF2-40B4-BE49-F238E27FC236}">
                <a16:creationId xmlns:a16="http://schemas.microsoft.com/office/drawing/2014/main" id="{FB88BB37-E444-4BE9-99F1-BBA22EB8C6F5}"/>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rot="5400000">
            <a:off x="6895349" y="4720483"/>
            <a:ext cx="593221" cy="593221"/>
          </a:xfrm>
          <a:prstGeom prst="rect">
            <a:avLst/>
          </a:prstGeom>
        </p:spPr>
      </p:pic>
      <p:sp>
        <p:nvSpPr>
          <p:cNvPr id="76" name="文本框 75">
            <a:extLst>
              <a:ext uri="{FF2B5EF4-FFF2-40B4-BE49-F238E27FC236}">
                <a16:creationId xmlns:a16="http://schemas.microsoft.com/office/drawing/2014/main" id="{51DF3DD5-F174-4B5F-874E-D9D647DAB548}"/>
              </a:ext>
            </a:extLst>
          </p:cNvPr>
          <p:cNvSpPr txBox="1"/>
          <p:nvPr/>
        </p:nvSpPr>
        <p:spPr>
          <a:xfrm>
            <a:off x="5162898" y="2912904"/>
            <a:ext cx="774133" cy="369332"/>
          </a:xfrm>
          <a:prstGeom prst="rect">
            <a:avLst/>
          </a:prstGeom>
          <a:noFill/>
        </p:spPr>
        <p:txBody>
          <a:bodyPr wrap="square" rtlCol="0">
            <a:spAutoFit/>
          </a:bodyPr>
          <a:lstStyle/>
          <a:p>
            <a:r>
              <a:rPr lang="en-US" altLang="zh-CN" dirty="0">
                <a:solidFill>
                  <a:srgbClr val="C3611E"/>
                </a:solidFill>
              </a:rPr>
              <a:t>PAAD</a:t>
            </a:r>
            <a:endParaRPr lang="zh-CN" altLang="en-US" dirty="0">
              <a:solidFill>
                <a:srgbClr val="C3611E"/>
              </a:solidFill>
            </a:endParaRPr>
          </a:p>
        </p:txBody>
      </p:sp>
      <p:sp>
        <p:nvSpPr>
          <p:cNvPr id="77" name="文本框 76">
            <a:extLst>
              <a:ext uri="{FF2B5EF4-FFF2-40B4-BE49-F238E27FC236}">
                <a16:creationId xmlns:a16="http://schemas.microsoft.com/office/drawing/2014/main" id="{162F19E0-2698-4503-94C6-0C05575C2AB3}"/>
              </a:ext>
            </a:extLst>
          </p:cNvPr>
          <p:cNvSpPr txBox="1"/>
          <p:nvPr/>
        </p:nvSpPr>
        <p:spPr>
          <a:xfrm>
            <a:off x="5328987" y="3383277"/>
            <a:ext cx="678728" cy="369332"/>
          </a:xfrm>
          <a:prstGeom prst="rect">
            <a:avLst/>
          </a:prstGeom>
          <a:noFill/>
        </p:spPr>
        <p:txBody>
          <a:bodyPr wrap="square" rtlCol="0">
            <a:spAutoFit/>
          </a:bodyPr>
          <a:lstStyle/>
          <a:p>
            <a:r>
              <a:rPr lang="en-US" altLang="zh-CN" dirty="0">
                <a:solidFill>
                  <a:srgbClr val="C3611E"/>
                </a:solidFill>
              </a:rPr>
              <a:t>KIRC</a:t>
            </a:r>
            <a:endParaRPr lang="zh-CN" altLang="en-US" dirty="0">
              <a:solidFill>
                <a:srgbClr val="C3611E"/>
              </a:solidFill>
            </a:endParaRPr>
          </a:p>
        </p:txBody>
      </p:sp>
      <p:sp>
        <p:nvSpPr>
          <p:cNvPr id="78" name="文本框 77">
            <a:extLst>
              <a:ext uri="{FF2B5EF4-FFF2-40B4-BE49-F238E27FC236}">
                <a16:creationId xmlns:a16="http://schemas.microsoft.com/office/drawing/2014/main" id="{F10D005A-6552-4915-85A8-D5B4AB7AB7FA}"/>
              </a:ext>
            </a:extLst>
          </p:cNvPr>
          <p:cNvSpPr txBox="1"/>
          <p:nvPr/>
        </p:nvSpPr>
        <p:spPr>
          <a:xfrm>
            <a:off x="7598581" y="2364996"/>
            <a:ext cx="1636661" cy="369332"/>
          </a:xfrm>
          <a:prstGeom prst="rect">
            <a:avLst/>
          </a:prstGeom>
          <a:noFill/>
        </p:spPr>
        <p:txBody>
          <a:bodyPr wrap="square" rtlCol="0">
            <a:spAutoFit/>
          </a:bodyPr>
          <a:lstStyle/>
          <a:p>
            <a:r>
              <a:rPr lang="en-US" altLang="zh-CN" dirty="0">
                <a:solidFill>
                  <a:srgbClr val="C3611E"/>
                </a:solidFill>
              </a:rPr>
              <a:t>ESCC GEJ STAD</a:t>
            </a:r>
            <a:endParaRPr lang="zh-CN" altLang="en-US" dirty="0">
              <a:solidFill>
                <a:srgbClr val="C3611E"/>
              </a:solidFill>
            </a:endParaRPr>
          </a:p>
        </p:txBody>
      </p:sp>
      <p:sp>
        <p:nvSpPr>
          <p:cNvPr id="79" name="文本框 78">
            <a:extLst>
              <a:ext uri="{FF2B5EF4-FFF2-40B4-BE49-F238E27FC236}">
                <a16:creationId xmlns:a16="http://schemas.microsoft.com/office/drawing/2014/main" id="{AF3CCAFC-F72B-4788-8734-00CAADF97A33}"/>
              </a:ext>
            </a:extLst>
          </p:cNvPr>
          <p:cNvSpPr txBox="1"/>
          <p:nvPr/>
        </p:nvSpPr>
        <p:spPr>
          <a:xfrm>
            <a:off x="5208844" y="1909398"/>
            <a:ext cx="803910" cy="369332"/>
          </a:xfrm>
          <a:prstGeom prst="rect">
            <a:avLst/>
          </a:prstGeom>
          <a:noFill/>
        </p:spPr>
        <p:txBody>
          <a:bodyPr wrap="square" rtlCol="0">
            <a:spAutoFit/>
          </a:bodyPr>
          <a:lstStyle/>
          <a:p>
            <a:r>
              <a:rPr lang="en-US" altLang="zh-CN" dirty="0">
                <a:solidFill>
                  <a:srgbClr val="C3611E"/>
                </a:solidFill>
              </a:rPr>
              <a:t>BRCA</a:t>
            </a:r>
            <a:endParaRPr lang="zh-CN" altLang="en-US" dirty="0">
              <a:solidFill>
                <a:srgbClr val="C3611E"/>
              </a:solidFill>
            </a:endParaRPr>
          </a:p>
        </p:txBody>
      </p:sp>
      <p:sp>
        <p:nvSpPr>
          <p:cNvPr id="80" name="文本框 79">
            <a:extLst>
              <a:ext uri="{FF2B5EF4-FFF2-40B4-BE49-F238E27FC236}">
                <a16:creationId xmlns:a16="http://schemas.microsoft.com/office/drawing/2014/main" id="{62B4EB30-611D-4844-B9CE-1EF4DD75CC5E}"/>
              </a:ext>
            </a:extLst>
          </p:cNvPr>
          <p:cNvSpPr txBox="1"/>
          <p:nvPr/>
        </p:nvSpPr>
        <p:spPr>
          <a:xfrm>
            <a:off x="7498620" y="4555428"/>
            <a:ext cx="1023183" cy="923330"/>
          </a:xfrm>
          <a:prstGeom prst="rect">
            <a:avLst/>
          </a:prstGeom>
          <a:noFill/>
        </p:spPr>
        <p:txBody>
          <a:bodyPr wrap="square" rtlCol="0">
            <a:spAutoFit/>
          </a:bodyPr>
          <a:lstStyle/>
          <a:p>
            <a:r>
              <a:rPr lang="en-US" altLang="zh-CN" dirty="0">
                <a:solidFill>
                  <a:srgbClr val="C3611E"/>
                </a:solidFill>
              </a:rPr>
              <a:t>BCC</a:t>
            </a:r>
          </a:p>
          <a:p>
            <a:r>
              <a:rPr lang="en-US" altLang="zh-CN" dirty="0">
                <a:solidFill>
                  <a:srgbClr val="C3611E"/>
                </a:solidFill>
              </a:rPr>
              <a:t>SKCM</a:t>
            </a:r>
          </a:p>
          <a:p>
            <a:r>
              <a:rPr lang="en-US" altLang="zh-CN" dirty="0">
                <a:solidFill>
                  <a:srgbClr val="C3611E"/>
                </a:solidFill>
              </a:rPr>
              <a:t>MCC</a:t>
            </a:r>
            <a:endParaRPr lang="zh-CN" altLang="en-US" dirty="0">
              <a:solidFill>
                <a:srgbClr val="C3611E"/>
              </a:solidFill>
            </a:endParaRPr>
          </a:p>
        </p:txBody>
      </p:sp>
      <p:pic>
        <p:nvPicPr>
          <p:cNvPr id="89" name="图形 88">
            <a:extLst>
              <a:ext uri="{FF2B5EF4-FFF2-40B4-BE49-F238E27FC236}">
                <a16:creationId xmlns:a16="http://schemas.microsoft.com/office/drawing/2014/main" id="{625C9F78-63E5-4B0C-A3D9-2123533ACCF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766768" y="1110615"/>
            <a:ext cx="113925" cy="82632"/>
          </a:xfrm>
          <a:prstGeom prst="rect">
            <a:avLst/>
          </a:prstGeom>
        </p:spPr>
      </p:pic>
      <p:pic>
        <p:nvPicPr>
          <p:cNvPr id="90" name="图形 89">
            <a:extLst>
              <a:ext uri="{FF2B5EF4-FFF2-40B4-BE49-F238E27FC236}">
                <a16:creationId xmlns:a16="http://schemas.microsoft.com/office/drawing/2014/main" id="{9DAAD3F4-2285-49B5-8E84-FEE0A5A9CFDA}"/>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568690" y="1109317"/>
            <a:ext cx="113925" cy="82632"/>
          </a:xfrm>
          <a:prstGeom prst="rect">
            <a:avLst/>
          </a:prstGeom>
        </p:spPr>
      </p:pic>
      <p:sp>
        <p:nvSpPr>
          <p:cNvPr id="91" name="文本框 90">
            <a:extLst>
              <a:ext uri="{FF2B5EF4-FFF2-40B4-BE49-F238E27FC236}">
                <a16:creationId xmlns:a16="http://schemas.microsoft.com/office/drawing/2014/main" id="{76852341-B887-4973-AAF8-42C8E4E96EDC}"/>
              </a:ext>
            </a:extLst>
          </p:cNvPr>
          <p:cNvSpPr txBox="1"/>
          <p:nvPr/>
        </p:nvSpPr>
        <p:spPr>
          <a:xfrm>
            <a:off x="5776924" y="904261"/>
            <a:ext cx="803910" cy="369332"/>
          </a:xfrm>
          <a:prstGeom prst="rect">
            <a:avLst/>
          </a:prstGeom>
          <a:noFill/>
        </p:spPr>
        <p:txBody>
          <a:bodyPr wrap="square" rtlCol="0">
            <a:spAutoFit/>
          </a:bodyPr>
          <a:lstStyle/>
          <a:p>
            <a:r>
              <a:rPr lang="en-US" altLang="zh-CN" dirty="0">
                <a:solidFill>
                  <a:srgbClr val="C3611E"/>
                </a:solidFill>
              </a:rPr>
              <a:t>UVM</a:t>
            </a:r>
            <a:endParaRPr lang="zh-CN" altLang="en-US" dirty="0">
              <a:solidFill>
                <a:srgbClr val="C3611E"/>
              </a:solidFill>
            </a:endParaRPr>
          </a:p>
        </p:txBody>
      </p:sp>
      <p:sp>
        <p:nvSpPr>
          <p:cNvPr id="92" name="文本框 91">
            <a:extLst>
              <a:ext uri="{FF2B5EF4-FFF2-40B4-BE49-F238E27FC236}">
                <a16:creationId xmlns:a16="http://schemas.microsoft.com/office/drawing/2014/main" id="{9C491EAF-07E1-4543-B4A1-340B154C14EC}"/>
              </a:ext>
            </a:extLst>
          </p:cNvPr>
          <p:cNvSpPr txBox="1"/>
          <p:nvPr/>
        </p:nvSpPr>
        <p:spPr>
          <a:xfrm>
            <a:off x="7488544" y="3441420"/>
            <a:ext cx="678728" cy="369332"/>
          </a:xfrm>
          <a:prstGeom prst="rect">
            <a:avLst/>
          </a:prstGeom>
          <a:noFill/>
        </p:spPr>
        <p:txBody>
          <a:bodyPr wrap="square" rtlCol="0">
            <a:spAutoFit/>
          </a:bodyPr>
          <a:lstStyle/>
          <a:p>
            <a:r>
              <a:rPr lang="en-US" altLang="zh-CN" dirty="0">
                <a:solidFill>
                  <a:srgbClr val="C3611E"/>
                </a:solidFill>
              </a:rPr>
              <a:t>BLCA</a:t>
            </a:r>
            <a:endParaRPr lang="zh-CN" altLang="en-US" dirty="0">
              <a:solidFill>
                <a:srgbClr val="C3611E"/>
              </a:solidFill>
            </a:endParaRPr>
          </a:p>
        </p:txBody>
      </p:sp>
      <p:sp>
        <p:nvSpPr>
          <p:cNvPr id="93" name="文本框 92">
            <a:extLst>
              <a:ext uri="{FF2B5EF4-FFF2-40B4-BE49-F238E27FC236}">
                <a16:creationId xmlns:a16="http://schemas.microsoft.com/office/drawing/2014/main" id="{85B1B3AB-8AB7-41CF-B3ED-20BBCEDCA7B2}"/>
              </a:ext>
            </a:extLst>
          </p:cNvPr>
          <p:cNvSpPr txBox="1"/>
          <p:nvPr/>
        </p:nvSpPr>
        <p:spPr>
          <a:xfrm>
            <a:off x="5421502" y="1363506"/>
            <a:ext cx="803910" cy="369332"/>
          </a:xfrm>
          <a:prstGeom prst="rect">
            <a:avLst/>
          </a:prstGeom>
          <a:noFill/>
        </p:spPr>
        <p:txBody>
          <a:bodyPr wrap="square" rtlCol="0">
            <a:spAutoFit/>
          </a:bodyPr>
          <a:lstStyle/>
          <a:p>
            <a:r>
              <a:rPr lang="en-US" altLang="zh-CN" dirty="0">
                <a:solidFill>
                  <a:srgbClr val="C3611E"/>
                </a:solidFill>
              </a:rPr>
              <a:t>HNSC</a:t>
            </a:r>
            <a:endParaRPr lang="zh-CN" altLang="en-US" dirty="0">
              <a:solidFill>
                <a:srgbClr val="C3611E"/>
              </a:solidFill>
            </a:endParaRPr>
          </a:p>
        </p:txBody>
      </p:sp>
      <p:pic>
        <p:nvPicPr>
          <p:cNvPr id="95" name="图形 94">
            <a:extLst>
              <a:ext uri="{FF2B5EF4-FFF2-40B4-BE49-F238E27FC236}">
                <a16:creationId xmlns:a16="http://schemas.microsoft.com/office/drawing/2014/main" id="{256262ED-3543-40F0-A838-C947FC52A4CD}"/>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l="48157" t="2746" b="-1"/>
          <a:stretch/>
        </p:blipFill>
        <p:spPr>
          <a:xfrm>
            <a:off x="2352866" y="1838285"/>
            <a:ext cx="448172" cy="719583"/>
          </a:xfrm>
          <a:prstGeom prst="rect">
            <a:avLst/>
          </a:prstGeom>
        </p:spPr>
      </p:pic>
      <p:sp>
        <p:nvSpPr>
          <p:cNvPr id="97" name="文本框 96">
            <a:extLst>
              <a:ext uri="{FF2B5EF4-FFF2-40B4-BE49-F238E27FC236}">
                <a16:creationId xmlns:a16="http://schemas.microsoft.com/office/drawing/2014/main" id="{DFCD5769-EDB6-4B8D-8653-29E251900E01}"/>
              </a:ext>
            </a:extLst>
          </p:cNvPr>
          <p:cNvSpPr txBox="1"/>
          <p:nvPr/>
        </p:nvSpPr>
        <p:spPr>
          <a:xfrm>
            <a:off x="3236366" y="2125606"/>
            <a:ext cx="803910" cy="369332"/>
          </a:xfrm>
          <a:prstGeom prst="rect">
            <a:avLst/>
          </a:prstGeom>
          <a:noFill/>
        </p:spPr>
        <p:txBody>
          <a:bodyPr wrap="square" rtlCol="0">
            <a:spAutoFit/>
          </a:bodyPr>
          <a:lstStyle/>
          <a:p>
            <a:r>
              <a:rPr lang="en-US" altLang="zh-CN" dirty="0">
                <a:solidFill>
                  <a:srgbClr val="36AB60"/>
                </a:solidFill>
              </a:rPr>
              <a:t>lung</a:t>
            </a:r>
            <a:endParaRPr lang="zh-CN" altLang="en-US" dirty="0">
              <a:solidFill>
                <a:srgbClr val="36AB60"/>
              </a:solidFill>
            </a:endParaRPr>
          </a:p>
        </p:txBody>
      </p:sp>
      <p:sp>
        <p:nvSpPr>
          <p:cNvPr id="98" name="文本框 97">
            <a:extLst>
              <a:ext uri="{FF2B5EF4-FFF2-40B4-BE49-F238E27FC236}">
                <a16:creationId xmlns:a16="http://schemas.microsoft.com/office/drawing/2014/main" id="{0C96BE33-CE30-4FAE-AC1A-CE6367997449}"/>
              </a:ext>
            </a:extLst>
          </p:cNvPr>
          <p:cNvSpPr txBox="1"/>
          <p:nvPr/>
        </p:nvSpPr>
        <p:spPr>
          <a:xfrm>
            <a:off x="1315205" y="6343117"/>
            <a:ext cx="2200352" cy="383825"/>
          </a:xfrm>
          <a:prstGeom prst="rect">
            <a:avLst/>
          </a:prstGeom>
          <a:noFill/>
        </p:spPr>
        <p:txBody>
          <a:bodyPr wrap="square" rtlCol="0">
            <a:spAutoFit/>
          </a:bodyPr>
          <a:lstStyle/>
          <a:p>
            <a:r>
              <a:rPr lang="en-US" altLang="zh-CN" dirty="0"/>
              <a:t>Healthy Human(101)</a:t>
            </a:r>
            <a:endParaRPr lang="zh-CN" altLang="en-US" dirty="0"/>
          </a:p>
        </p:txBody>
      </p:sp>
      <p:sp>
        <p:nvSpPr>
          <p:cNvPr id="101" name="文本框 100">
            <a:extLst>
              <a:ext uri="{FF2B5EF4-FFF2-40B4-BE49-F238E27FC236}">
                <a16:creationId xmlns:a16="http://schemas.microsoft.com/office/drawing/2014/main" id="{9F581AF1-63F2-447B-99E0-7AB5CB614C28}"/>
              </a:ext>
            </a:extLst>
          </p:cNvPr>
          <p:cNvSpPr txBox="1"/>
          <p:nvPr/>
        </p:nvSpPr>
        <p:spPr>
          <a:xfrm>
            <a:off x="6198085" y="6321190"/>
            <a:ext cx="2200352" cy="383825"/>
          </a:xfrm>
          <a:prstGeom prst="rect">
            <a:avLst/>
          </a:prstGeom>
          <a:noFill/>
        </p:spPr>
        <p:txBody>
          <a:bodyPr wrap="square" rtlCol="0">
            <a:spAutoFit/>
          </a:bodyPr>
          <a:lstStyle/>
          <a:p>
            <a:r>
              <a:rPr lang="en-US" altLang="zh-CN" dirty="0"/>
              <a:t>Patients(467)</a:t>
            </a:r>
            <a:endParaRPr lang="zh-CN" altLang="en-US" dirty="0"/>
          </a:p>
        </p:txBody>
      </p:sp>
      <p:sp>
        <p:nvSpPr>
          <p:cNvPr id="2" name="矩形 1">
            <a:extLst>
              <a:ext uri="{FF2B5EF4-FFF2-40B4-BE49-F238E27FC236}">
                <a16:creationId xmlns:a16="http://schemas.microsoft.com/office/drawing/2014/main" id="{227B7315-36B7-48CA-B473-6F85716E3BB5}"/>
              </a:ext>
            </a:extLst>
          </p:cNvPr>
          <p:cNvSpPr/>
          <p:nvPr/>
        </p:nvSpPr>
        <p:spPr>
          <a:xfrm>
            <a:off x="701236" y="1205981"/>
            <a:ext cx="1338828" cy="369332"/>
          </a:xfrm>
          <a:prstGeom prst="rect">
            <a:avLst/>
          </a:prstGeom>
        </p:spPr>
        <p:txBody>
          <a:bodyPr wrap="none">
            <a:spAutoFit/>
          </a:bodyPr>
          <a:lstStyle/>
          <a:p>
            <a:r>
              <a:rPr lang="en-US" altLang="zh-CN" dirty="0">
                <a:solidFill>
                  <a:srgbClr val="36AB60"/>
                </a:solidFill>
              </a:rPr>
              <a:t>o</a:t>
            </a:r>
            <a:r>
              <a:rPr lang="zh-CN" altLang="en-US" dirty="0">
                <a:solidFill>
                  <a:srgbClr val="36AB60"/>
                </a:solidFill>
              </a:rPr>
              <a:t>esophagus</a:t>
            </a:r>
          </a:p>
        </p:txBody>
      </p:sp>
      <p:sp>
        <p:nvSpPr>
          <p:cNvPr id="3" name="任意多边形: 形状 2">
            <a:extLst>
              <a:ext uri="{FF2B5EF4-FFF2-40B4-BE49-F238E27FC236}">
                <a16:creationId xmlns:a16="http://schemas.microsoft.com/office/drawing/2014/main" id="{D249E2CF-E742-419F-B2B2-096C67934A64}"/>
              </a:ext>
            </a:extLst>
          </p:cNvPr>
          <p:cNvSpPr/>
          <p:nvPr/>
        </p:nvSpPr>
        <p:spPr>
          <a:xfrm>
            <a:off x="2249064" y="1346644"/>
            <a:ext cx="81087" cy="413228"/>
          </a:xfrm>
          <a:custGeom>
            <a:avLst/>
            <a:gdLst>
              <a:gd name="connsiteX0" fmla="*/ 0 w 81087"/>
              <a:gd name="connsiteY0" fmla="*/ 1748 h 413228"/>
              <a:gd name="connsiteX1" fmla="*/ 76200 w 81087"/>
              <a:gd name="connsiteY1" fmla="*/ 62708 h 413228"/>
              <a:gd name="connsiteX2" fmla="*/ 76200 w 81087"/>
              <a:gd name="connsiteY2" fmla="*/ 413228 h 413228"/>
            </a:gdLst>
            <a:ahLst/>
            <a:cxnLst>
              <a:cxn ang="0">
                <a:pos x="connsiteX0" y="connsiteY0"/>
              </a:cxn>
              <a:cxn ang="0">
                <a:pos x="connsiteX1" y="connsiteY1"/>
              </a:cxn>
              <a:cxn ang="0">
                <a:pos x="connsiteX2" y="connsiteY2"/>
              </a:cxn>
            </a:cxnLst>
            <a:rect l="l" t="t" r="r" b="b"/>
            <a:pathLst>
              <a:path w="81087" h="413228">
                <a:moveTo>
                  <a:pt x="0" y="1748"/>
                </a:moveTo>
                <a:cubicBezTo>
                  <a:pt x="31750" y="-2062"/>
                  <a:pt x="63500" y="-5872"/>
                  <a:pt x="76200" y="62708"/>
                </a:cubicBezTo>
                <a:cubicBezTo>
                  <a:pt x="88900" y="131288"/>
                  <a:pt x="72390" y="358618"/>
                  <a:pt x="76200" y="413228"/>
                </a:cubicBezTo>
              </a:path>
            </a:pathLst>
          </a:custGeom>
          <a:noFill/>
          <a:ln>
            <a:solidFill>
              <a:srgbClr val="36A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E6B0C377-DB3D-4744-8053-11E22ADCDEF6}"/>
              </a:ext>
            </a:extLst>
          </p:cNvPr>
          <p:cNvSpPr/>
          <p:nvPr/>
        </p:nvSpPr>
        <p:spPr>
          <a:xfrm>
            <a:off x="2311660" y="1301606"/>
            <a:ext cx="85445" cy="449197"/>
          </a:xfrm>
          <a:custGeom>
            <a:avLst/>
            <a:gdLst>
              <a:gd name="connsiteX0" fmla="*/ 0 w 81087"/>
              <a:gd name="connsiteY0" fmla="*/ 1748 h 413228"/>
              <a:gd name="connsiteX1" fmla="*/ 76200 w 81087"/>
              <a:gd name="connsiteY1" fmla="*/ 62708 h 413228"/>
              <a:gd name="connsiteX2" fmla="*/ 76200 w 81087"/>
              <a:gd name="connsiteY2" fmla="*/ 413228 h 413228"/>
            </a:gdLst>
            <a:ahLst/>
            <a:cxnLst>
              <a:cxn ang="0">
                <a:pos x="connsiteX0" y="connsiteY0"/>
              </a:cxn>
              <a:cxn ang="0">
                <a:pos x="connsiteX1" y="connsiteY1"/>
              </a:cxn>
              <a:cxn ang="0">
                <a:pos x="connsiteX2" y="connsiteY2"/>
              </a:cxn>
            </a:cxnLst>
            <a:rect l="l" t="t" r="r" b="b"/>
            <a:pathLst>
              <a:path w="81087" h="413228">
                <a:moveTo>
                  <a:pt x="0" y="1748"/>
                </a:moveTo>
                <a:cubicBezTo>
                  <a:pt x="31750" y="-2062"/>
                  <a:pt x="63500" y="-5872"/>
                  <a:pt x="76200" y="62708"/>
                </a:cubicBezTo>
                <a:cubicBezTo>
                  <a:pt x="88900" y="131288"/>
                  <a:pt x="72390" y="358618"/>
                  <a:pt x="76200" y="413228"/>
                </a:cubicBezTo>
              </a:path>
            </a:pathLst>
          </a:custGeom>
          <a:noFill/>
          <a:ln>
            <a:solidFill>
              <a:srgbClr val="36A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超萌的小老鼠简笔画图片_老鼠的简单画法">
            <a:extLst>
              <a:ext uri="{FF2B5EF4-FFF2-40B4-BE49-F238E27FC236}">
                <a16:creationId xmlns:a16="http://schemas.microsoft.com/office/drawing/2014/main" id="{39A6D1E5-0165-4819-BA67-FC94620FB10B}"/>
              </a:ext>
            </a:extLst>
          </p:cNvPr>
          <p:cNvPicPr>
            <a:picLocks noChangeAspect="1" noChangeArrowheads="1"/>
          </p:cNvPicPr>
          <p:nvPr/>
        </p:nvPicPr>
        <p:blipFill rotWithShape="1">
          <a:blip r:embed="rId45">
            <a:duotone>
              <a:schemeClr val="accent1">
                <a:shade val="45000"/>
                <a:satMod val="135000"/>
              </a:schemeClr>
              <a:prstClr val="white"/>
            </a:duotone>
            <a:extLst>
              <a:ext uri="{BEBA8EAE-BF5A-486C-A8C5-ECC9F3942E4B}">
                <a14:imgProps xmlns:a14="http://schemas.microsoft.com/office/drawing/2010/main">
                  <a14:imgLayer r:embed="rId46">
                    <a14:imgEffect>
                      <a14:artisticPhotocopy/>
                    </a14:imgEffect>
                  </a14:imgLayer>
                </a14:imgProps>
              </a:ext>
              <a:ext uri="{28A0092B-C50C-407E-A947-70E740481C1C}">
                <a14:useLocalDpi xmlns:a14="http://schemas.microsoft.com/office/drawing/2010/main" val="0"/>
              </a:ext>
            </a:extLst>
          </a:blip>
          <a:srcRect l="9851" t="5054" r="22788" b="9512"/>
          <a:stretch/>
        </p:blipFill>
        <p:spPr bwMode="auto">
          <a:xfrm>
            <a:off x="3071809" y="4673040"/>
            <a:ext cx="1102837" cy="1140496"/>
          </a:xfrm>
          <a:prstGeom prst="rect">
            <a:avLst/>
          </a:prstGeom>
          <a:noFill/>
          <a:extLst>
            <a:ext uri="{909E8E84-426E-40DD-AFC4-6F175D3DCCD1}">
              <a14:hiddenFill xmlns:a14="http://schemas.microsoft.com/office/drawing/2010/main">
                <a:solidFill>
                  <a:srgbClr val="FFFFFF"/>
                </a:solidFill>
              </a14:hiddenFill>
            </a:ext>
          </a:extLst>
        </p:spPr>
      </p:pic>
      <p:sp>
        <p:nvSpPr>
          <p:cNvPr id="70" name="标题 1">
            <a:extLst>
              <a:ext uri="{FF2B5EF4-FFF2-40B4-BE49-F238E27FC236}">
                <a16:creationId xmlns:a16="http://schemas.microsoft.com/office/drawing/2014/main" id="{4EA2CA7C-1A42-44E4-A16B-1F2F98AE25DB}"/>
              </a:ext>
            </a:extLst>
          </p:cNvPr>
          <p:cNvSpPr txBox="1">
            <a:spLocks/>
          </p:cNvSpPr>
          <p:nvPr/>
        </p:nvSpPr>
        <p:spPr>
          <a:xfrm>
            <a:off x="0" y="52596"/>
            <a:ext cx="78867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altLang="zh-CN" sz="2400" b="1" dirty="0">
                <a:solidFill>
                  <a:prstClr val="black"/>
                </a:solidFill>
                <a:latin typeface="Calibri" panose="020F0502020204030204"/>
                <a:ea typeface="等线" panose="02010600030101010101" pitchFamily="2" charset="-122"/>
              </a:rPr>
              <a:t>Our motivation</a:t>
            </a:r>
            <a:endParaRPr lang="zh-CN" altLang="en-US" sz="2400" b="1" dirty="0">
              <a:solidFill>
                <a:prstClr val="black"/>
              </a:solidFill>
              <a:latin typeface="Calibri" panose="020F0502020204030204"/>
              <a:ea typeface="等线 Light" panose="02010600030101010101" pitchFamily="2" charset="-122"/>
            </a:endParaRPr>
          </a:p>
        </p:txBody>
      </p:sp>
      <p:sp>
        <p:nvSpPr>
          <p:cNvPr id="72" name="文本框 71">
            <a:extLst>
              <a:ext uri="{FF2B5EF4-FFF2-40B4-BE49-F238E27FC236}">
                <a16:creationId xmlns:a16="http://schemas.microsoft.com/office/drawing/2014/main" id="{A5B07F26-B79C-4D4E-A7FD-215F7D7BFC49}"/>
              </a:ext>
            </a:extLst>
          </p:cNvPr>
          <p:cNvSpPr txBox="1"/>
          <p:nvPr/>
        </p:nvSpPr>
        <p:spPr>
          <a:xfrm>
            <a:off x="438150" y="435293"/>
            <a:ext cx="8267700" cy="400110"/>
          </a:xfrm>
          <a:prstGeom prst="rect">
            <a:avLst/>
          </a:prstGeom>
          <a:noFill/>
        </p:spPr>
        <p:txBody>
          <a:bodyPr wrap="square" rtlCol="0">
            <a:spAutoFit/>
          </a:bodyPr>
          <a:lstStyle/>
          <a:p>
            <a:r>
              <a:rPr lang="en-US" altLang="zh-CN" sz="2000" i="1" dirty="0"/>
              <a:t>A</a:t>
            </a:r>
            <a:r>
              <a:rPr lang="en-US" altLang="zh-CN" sz="2000" b="1" i="1" dirty="0"/>
              <a:t> single cell resolution atlas </a:t>
            </a:r>
            <a:r>
              <a:rPr lang="en-US" altLang="zh-CN" sz="2000" dirty="0"/>
              <a:t>for B cells in </a:t>
            </a:r>
            <a:r>
              <a:rPr lang="en-US" altLang="zh-CN" sz="2000" b="1" i="1" dirty="0"/>
              <a:t>disease and health</a:t>
            </a:r>
            <a:endParaRPr lang="zh-CN" altLang="en-US" sz="2000" b="1" i="1" dirty="0"/>
          </a:p>
        </p:txBody>
      </p:sp>
    </p:spTree>
    <p:extLst>
      <p:ext uri="{BB962C8B-B14F-4D97-AF65-F5344CB8AC3E}">
        <p14:creationId xmlns:p14="http://schemas.microsoft.com/office/powerpoint/2010/main" val="31409009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2C84749-7892-4A95-9949-97B296349201}"/>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4" name="标题 2">
            <a:extLst>
              <a:ext uri="{FF2B5EF4-FFF2-40B4-BE49-F238E27FC236}">
                <a16:creationId xmlns:a16="http://schemas.microsoft.com/office/drawing/2014/main" id="{75458D38-6151-41A0-A53D-D73F932B27FA}"/>
              </a:ext>
            </a:extLst>
          </p:cNvPr>
          <p:cNvSpPr txBox="1">
            <a:spLocks/>
          </p:cNvSpPr>
          <p:nvPr/>
        </p:nvSpPr>
        <p:spPr>
          <a:xfrm>
            <a:off x="82056" y="136524"/>
            <a:ext cx="7119155" cy="51601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mn-lt"/>
              </a:rPr>
              <a:t>Data analysis </a:t>
            </a:r>
            <a:r>
              <a:rPr lang="en-US" altLang="zh-CN" sz="2400" b="1" dirty="0">
                <a:latin typeface="+mn-lt"/>
              </a:rPr>
              <a:t>workflow</a:t>
            </a:r>
            <a:endParaRPr lang="en-US" sz="2400" b="1" dirty="0">
              <a:latin typeface="+mn-lt"/>
            </a:endParaRPr>
          </a:p>
        </p:txBody>
      </p:sp>
      <p:grpSp>
        <p:nvGrpSpPr>
          <p:cNvPr id="45" name="组合 44">
            <a:extLst>
              <a:ext uri="{FF2B5EF4-FFF2-40B4-BE49-F238E27FC236}">
                <a16:creationId xmlns:a16="http://schemas.microsoft.com/office/drawing/2014/main" id="{90D473CC-3D1F-4FCF-822B-3B5968843646}"/>
              </a:ext>
            </a:extLst>
          </p:cNvPr>
          <p:cNvGrpSpPr/>
          <p:nvPr/>
        </p:nvGrpSpPr>
        <p:grpSpPr>
          <a:xfrm>
            <a:off x="1229388" y="966161"/>
            <a:ext cx="1203524" cy="956056"/>
            <a:chOff x="2484556" y="2234619"/>
            <a:chExt cx="1291771" cy="1111069"/>
          </a:xfrm>
        </p:grpSpPr>
        <p:cxnSp>
          <p:nvCxnSpPr>
            <p:cNvPr id="5" name="直接连接符 4">
              <a:extLst>
                <a:ext uri="{FF2B5EF4-FFF2-40B4-BE49-F238E27FC236}">
                  <a16:creationId xmlns:a16="http://schemas.microsoft.com/office/drawing/2014/main" id="{C8DDF21D-4C92-4F39-A765-F067DEC7D699}"/>
                </a:ext>
              </a:extLst>
            </p:cNvPr>
            <p:cNvCxnSpPr>
              <a:cxnSpLocks/>
            </p:cNvCxnSpPr>
            <p:nvPr/>
          </p:nvCxnSpPr>
          <p:spPr>
            <a:xfrm>
              <a:off x="2497256" y="2234619"/>
              <a:ext cx="0" cy="11110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54652A4-71DB-453B-9709-8DE34801D147}"/>
                </a:ext>
              </a:extLst>
            </p:cNvPr>
            <p:cNvCxnSpPr>
              <a:cxnSpLocks/>
            </p:cNvCxnSpPr>
            <p:nvPr/>
          </p:nvCxnSpPr>
          <p:spPr>
            <a:xfrm>
              <a:off x="2484556" y="3330448"/>
              <a:ext cx="12917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A4F3F4A-EDCB-46BC-8C47-D110D05AB6BD}"/>
                </a:ext>
              </a:extLst>
            </p:cNvPr>
            <p:cNvCxnSpPr>
              <a:cxnSpLocks/>
            </p:cNvCxnSpPr>
            <p:nvPr/>
          </p:nvCxnSpPr>
          <p:spPr>
            <a:xfrm>
              <a:off x="2606113" y="3134505"/>
              <a:ext cx="0" cy="14514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79B1BBD-3455-4845-A7B5-D8C0FF2E823D}"/>
                </a:ext>
              </a:extLst>
            </p:cNvPr>
            <p:cNvCxnSpPr>
              <a:cxnSpLocks/>
            </p:cNvCxnSpPr>
            <p:nvPr/>
          </p:nvCxnSpPr>
          <p:spPr>
            <a:xfrm>
              <a:off x="2715333" y="3038348"/>
              <a:ext cx="0" cy="24384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8B83EA9-4C4B-4D16-A0D9-EA83457E38E1}"/>
                </a:ext>
              </a:extLst>
            </p:cNvPr>
            <p:cNvCxnSpPr>
              <a:cxnSpLocks/>
            </p:cNvCxnSpPr>
            <p:nvPr/>
          </p:nvCxnSpPr>
          <p:spPr>
            <a:xfrm>
              <a:off x="2822013" y="2761488"/>
              <a:ext cx="0" cy="51816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F28FAA3-175E-4A1C-B7E1-0C8E0F82DFEB}"/>
                </a:ext>
              </a:extLst>
            </p:cNvPr>
            <p:cNvCxnSpPr>
              <a:cxnSpLocks/>
            </p:cNvCxnSpPr>
            <p:nvPr/>
          </p:nvCxnSpPr>
          <p:spPr>
            <a:xfrm>
              <a:off x="2933773" y="2596388"/>
              <a:ext cx="0" cy="68326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AEBADC5-2660-468D-8D31-2DB3DB6B2452}"/>
                </a:ext>
              </a:extLst>
            </p:cNvPr>
            <p:cNvCxnSpPr>
              <a:cxnSpLocks/>
            </p:cNvCxnSpPr>
            <p:nvPr/>
          </p:nvCxnSpPr>
          <p:spPr>
            <a:xfrm>
              <a:off x="3050613" y="2344928"/>
              <a:ext cx="0" cy="9347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5A316DF-74AC-43F0-8F4D-04917042D851}"/>
                </a:ext>
              </a:extLst>
            </p:cNvPr>
            <p:cNvCxnSpPr>
              <a:cxnSpLocks/>
            </p:cNvCxnSpPr>
            <p:nvPr/>
          </p:nvCxnSpPr>
          <p:spPr>
            <a:xfrm>
              <a:off x="3154753" y="2273807"/>
              <a:ext cx="0" cy="100583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6D85778-1A18-4612-ACC8-CFE07D44737E}"/>
                </a:ext>
              </a:extLst>
            </p:cNvPr>
            <p:cNvCxnSpPr>
              <a:cxnSpLocks/>
            </p:cNvCxnSpPr>
            <p:nvPr/>
          </p:nvCxnSpPr>
          <p:spPr>
            <a:xfrm>
              <a:off x="3258893" y="2535428"/>
              <a:ext cx="0" cy="7442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60E8387-8780-4986-A5AF-6A9093012D0D}"/>
                </a:ext>
              </a:extLst>
            </p:cNvPr>
            <p:cNvCxnSpPr>
              <a:cxnSpLocks/>
            </p:cNvCxnSpPr>
            <p:nvPr/>
          </p:nvCxnSpPr>
          <p:spPr>
            <a:xfrm>
              <a:off x="3368113" y="2802128"/>
              <a:ext cx="0" cy="4775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502244D-DBCC-47CD-804E-7CE8DB6C4171}"/>
                </a:ext>
              </a:extLst>
            </p:cNvPr>
            <p:cNvCxnSpPr>
              <a:cxnSpLocks/>
            </p:cNvCxnSpPr>
            <p:nvPr/>
          </p:nvCxnSpPr>
          <p:spPr>
            <a:xfrm>
              <a:off x="3469713" y="2957068"/>
              <a:ext cx="0" cy="32258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7EEA6BA-5473-4315-B148-D1492E2C0508}"/>
                </a:ext>
              </a:extLst>
            </p:cNvPr>
            <p:cNvCxnSpPr>
              <a:cxnSpLocks/>
            </p:cNvCxnSpPr>
            <p:nvPr/>
          </p:nvCxnSpPr>
          <p:spPr>
            <a:xfrm>
              <a:off x="3566233" y="3056128"/>
              <a:ext cx="0" cy="2235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5048155-BF8C-40C8-8F3A-9C4670DB23E8}"/>
                </a:ext>
              </a:extLst>
            </p:cNvPr>
            <p:cNvCxnSpPr>
              <a:cxnSpLocks/>
            </p:cNvCxnSpPr>
            <p:nvPr/>
          </p:nvCxnSpPr>
          <p:spPr>
            <a:xfrm>
              <a:off x="3675453" y="3134505"/>
              <a:ext cx="0" cy="14514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AF9CFB6-4040-489D-9376-7324D730B967}"/>
                </a:ext>
              </a:extLst>
            </p:cNvPr>
            <p:cNvCxnSpPr>
              <a:cxnSpLocks/>
            </p:cNvCxnSpPr>
            <p:nvPr/>
          </p:nvCxnSpPr>
          <p:spPr>
            <a:xfrm>
              <a:off x="2760495" y="2393188"/>
              <a:ext cx="0" cy="937260"/>
            </a:xfrm>
            <a:prstGeom prst="line">
              <a:avLst/>
            </a:prstGeom>
            <a:ln w="19050">
              <a:solidFill>
                <a:srgbClr val="F4B183"/>
              </a:solidFill>
              <a:prstDash val="sysDash"/>
            </a:ln>
          </p:spPr>
          <p:style>
            <a:lnRef idx="1">
              <a:schemeClr val="accent1"/>
            </a:lnRef>
            <a:fillRef idx="0">
              <a:schemeClr val="accent1"/>
            </a:fillRef>
            <a:effectRef idx="0">
              <a:schemeClr val="accent1"/>
            </a:effectRef>
            <a:fontRef idx="minor">
              <a:schemeClr val="tx1"/>
            </a:fontRef>
          </p:style>
        </p:cxnSp>
      </p:grpSp>
      <p:sp>
        <p:nvSpPr>
          <p:cNvPr id="46" name="文本框 45">
            <a:extLst>
              <a:ext uri="{FF2B5EF4-FFF2-40B4-BE49-F238E27FC236}">
                <a16:creationId xmlns:a16="http://schemas.microsoft.com/office/drawing/2014/main" id="{A1B73254-1D26-4FF3-8488-50A6D6331D3D}"/>
              </a:ext>
            </a:extLst>
          </p:cNvPr>
          <p:cNvSpPr txBox="1"/>
          <p:nvPr/>
        </p:nvSpPr>
        <p:spPr>
          <a:xfrm>
            <a:off x="1001086" y="2030913"/>
            <a:ext cx="1705429" cy="369332"/>
          </a:xfrm>
          <a:prstGeom prst="rect">
            <a:avLst/>
          </a:prstGeom>
          <a:noFill/>
        </p:spPr>
        <p:txBody>
          <a:bodyPr wrap="square" rtlCol="0">
            <a:spAutoFit/>
          </a:bodyPr>
          <a:lstStyle/>
          <a:p>
            <a:r>
              <a:rPr lang="en-US" altLang="zh-CN" dirty="0"/>
              <a:t>Quality control </a:t>
            </a:r>
            <a:endParaRPr lang="zh-CN" altLang="en-US" dirty="0"/>
          </a:p>
        </p:txBody>
      </p:sp>
      <p:grpSp>
        <p:nvGrpSpPr>
          <p:cNvPr id="100" name="组合 99">
            <a:extLst>
              <a:ext uri="{FF2B5EF4-FFF2-40B4-BE49-F238E27FC236}">
                <a16:creationId xmlns:a16="http://schemas.microsoft.com/office/drawing/2014/main" id="{9ADBC406-2F56-49AD-97DB-4BD98274EA28}"/>
              </a:ext>
            </a:extLst>
          </p:cNvPr>
          <p:cNvGrpSpPr/>
          <p:nvPr/>
        </p:nvGrpSpPr>
        <p:grpSpPr>
          <a:xfrm>
            <a:off x="6097700" y="925415"/>
            <a:ext cx="1705429" cy="1434084"/>
            <a:chOff x="4877525" y="2070360"/>
            <a:chExt cx="1705429" cy="1434084"/>
          </a:xfrm>
        </p:grpSpPr>
        <p:cxnSp>
          <p:nvCxnSpPr>
            <p:cNvPr id="48" name="直接连接符 47">
              <a:extLst>
                <a:ext uri="{FF2B5EF4-FFF2-40B4-BE49-F238E27FC236}">
                  <a16:creationId xmlns:a16="http://schemas.microsoft.com/office/drawing/2014/main" id="{B979C24B-1E68-44B5-AE9E-3743A948CE2E}"/>
                </a:ext>
              </a:extLst>
            </p:cNvPr>
            <p:cNvCxnSpPr>
              <a:cxnSpLocks/>
            </p:cNvCxnSpPr>
            <p:nvPr/>
          </p:nvCxnSpPr>
          <p:spPr>
            <a:xfrm>
              <a:off x="5034212" y="2070360"/>
              <a:ext cx="0" cy="9560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38292D2-BE57-49DF-BDA7-2B403DC275D0}"/>
                </a:ext>
              </a:extLst>
            </p:cNvPr>
            <p:cNvCxnSpPr>
              <a:cxnSpLocks/>
            </p:cNvCxnSpPr>
            <p:nvPr/>
          </p:nvCxnSpPr>
          <p:spPr>
            <a:xfrm>
              <a:off x="5022380" y="3013302"/>
              <a:ext cx="120352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82EE7B97-9457-4074-87B8-6F9B81AFA532}"/>
                </a:ext>
              </a:extLst>
            </p:cNvPr>
            <p:cNvSpPr/>
            <p:nvPr/>
          </p:nvSpPr>
          <p:spPr>
            <a:xfrm>
              <a:off x="5179942" y="2793001"/>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9941649C-AD7C-4814-94D6-6CB94BBAD5C8}"/>
                </a:ext>
              </a:extLst>
            </p:cNvPr>
            <p:cNvSpPr/>
            <p:nvPr/>
          </p:nvSpPr>
          <p:spPr>
            <a:xfrm>
              <a:off x="5255100" y="2690131"/>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224428B0-E0FC-47F7-83D8-7792D2891778}"/>
                </a:ext>
              </a:extLst>
            </p:cNvPr>
            <p:cNvSpPr/>
            <p:nvPr/>
          </p:nvSpPr>
          <p:spPr>
            <a:xfrm>
              <a:off x="5171130" y="2575620"/>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78D0F8A-BA86-45DC-9C2F-12F7F041FF31}"/>
                </a:ext>
              </a:extLst>
            </p:cNvPr>
            <p:cNvSpPr/>
            <p:nvPr/>
          </p:nvSpPr>
          <p:spPr>
            <a:xfrm>
              <a:off x="5354664" y="264441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70333E9-4C81-487D-888B-797F34F9514D}"/>
                </a:ext>
              </a:extLst>
            </p:cNvPr>
            <p:cNvSpPr/>
            <p:nvPr/>
          </p:nvSpPr>
          <p:spPr>
            <a:xfrm>
              <a:off x="5228263" y="260521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7335207B-DFD1-4EF5-B72D-93F9ECF98172}"/>
                </a:ext>
              </a:extLst>
            </p:cNvPr>
            <p:cNvSpPr/>
            <p:nvPr/>
          </p:nvSpPr>
          <p:spPr>
            <a:xfrm>
              <a:off x="5146998" y="2661450"/>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F908D9A9-09BC-4ED6-BD6B-7F8CA48ECB87}"/>
                </a:ext>
              </a:extLst>
            </p:cNvPr>
            <p:cNvSpPr/>
            <p:nvPr/>
          </p:nvSpPr>
          <p:spPr>
            <a:xfrm>
              <a:off x="5858494" y="2280604"/>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6C99D96-AD4E-488D-B47F-81FB2003900F}"/>
                </a:ext>
              </a:extLst>
            </p:cNvPr>
            <p:cNvSpPr/>
            <p:nvPr/>
          </p:nvSpPr>
          <p:spPr>
            <a:xfrm>
              <a:off x="5842754" y="237877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4F77950E-0808-4CC4-9938-026C4DB49D79}"/>
                </a:ext>
              </a:extLst>
            </p:cNvPr>
            <p:cNvSpPr/>
            <p:nvPr/>
          </p:nvSpPr>
          <p:spPr>
            <a:xfrm>
              <a:off x="5797035" y="228337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0D85960-DF2D-4783-97FB-A075C65ED477}"/>
                </a:ext>
              </a:extLst>
            </p:cNvPr>
            <p:cNvSpPr/>
            <p:nvPr/>
          </p:nvSpPr>
          <p:spPr>
            <a:xfrm>
              <a:off x="5761464" y="236645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98FEFED-6FB4-46BE-8D3D-A483DC5D868B}"/>
                </a:ext>
              </a:extLst>
            </p:cNvPr>
            <p:cNvSpPr/>
            <p:nvPr/>
          </p:nvSpPr>
          <p:spPr>
            <a:xfrm>
              <a:off x="5801105" y="2440834"/>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425B142C-88FE-4ECF-ADBE-2C2CBC9882E8}"/>
                </a:ext>
              </a:extLst>
            </p:cNvPr>
            <p:cNvSpPr/>
            <p:nvPr/>
          </p:nvSpPr>
          <p:spPr>
            <a:xfrm>
              <a:off x="5903214" y="248350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362CAF80-D167-4B3E-A680-2DA5B4F6ADA0}"/>
                </a:ext>
              </a:extLst>
            </p:cNvPr>
            <p:cNvSpPr/>
            <p:nvPr/>
          </p:nvSpPr>
          <p:spPr>
            <a:xfrm>
              <a:off x="5807183" y="249051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4BF34567-C541-4B08-8CE5-A69149040333}"/>
                </a:ext>
              </a:extLst>
            </p:cNvPr>
            <p:cNvSpPr/>
            <p:nvPr/>
          </p:nvSpPr>
          <p:spPr>
            <a:xfrm>
              <a:off x="5698099" y="267135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F349AF90-ADC6-440F-B2D5-D68CB630B985}"/>
                </a:ext>
              </a:extLst>
            </p:cNvPr>
            <p:cNvSpPr/>
            <p:nvPr/>
          </p:nvSpPr>
          <p:spPr>
            <a:xfrm>
              <a:off x="5625020" y="270093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C2C5A8AF-7A84-4310-BCF7-7486975FCE13}"/>
                </a:ext>
              </a:extLst>
            </p:cNvPr>
            <p:cNvSpPr/>
            <p:nvPr/>
          </p:nvSpPr>
          <p:spPr>
            <a:xfrm>
              <a:off x="5614804" y="277032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FB6E5FA8-CFF6-456C-817C-31765E5CF194}"/>
                </a:ext>
              </a:extLst>
            </p:cNvPr>
            <p:cNvSpPr/>
            <p:nvPr/>
          </p:nvSpPr>
          <p:spPr>
            <a:xfrm>
              <a:off x="5692925" y="27474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2866DA0A-3110-4849-AE07-F45E4DFCE62C}"/>
                </a:ext>
              </a:extLst>
            </p:cNvPr>
            <p:cNvSpPr/>
            <p:nvPr/>
          </p:nvSpPr>
          <p:spPr>
            <a:xfrm>
              <a:off x="5783630" y="28160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2A4BB2BC-AA70-4F81-BAEE-2E43BCF1BF06}"/>
                </a:ext>
              </a:extLst>
            </p:cNvPr>
            <p:cNvSpPr/>
            <p:nvPr/>
          </p:nvSpPr>
          <p:spPr>
            <a:xfrm>
              <a:off x="5783630" y="267988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C4C08CD-92EE-46FE-9146-C1EAAB28AEE9}"/>
                </a:ext>
              </a:extLst>
            </p:cNvPr>
            <p:cNvSpPr/>
            <p:nvPr/>
          </p:nvSpPr>
          <p:spPr>
            <a:xfrm>
              <a:off x="5292516" y="234437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FA4EC722-FE7A-41C5-AE74-14B06AD1A9F2}"/>
                </a:ext>
              </a:extLst>
            </p:cNvPr>
            <p:cNvSpPr/>
            <p:nvPr/>
          </p:nvSpPr>
          <p:spPr>
            <a:xfrm>
              <a:off x="5338235" y="2377051"/>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6E5DB31E-0A39-4EC5-AE4A-9DAF80038C7F}"/>
                </a:ext>
              </a:extLst>
            </p:cNvPr>
            <p:cNvSpPr/>
            <p:nvPr/>
          </p:nvSpPr>
          <p:spPr>
            <a:xfrm>
              <a:off x="5338235" y="231570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04D64878-E754-4356-86AD-1FF6DB5D3561}"/>
                </a:ext>
              </a:extLst>
            </p:cNvPr>
            <p:cNvSpPr/>
            <p:nvPr/>
          </p:nvSpPr>
          <p:spPr>
            <a:xfrm>
              <a:off x="5406080" y="2360860"/>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CFBCC3BF-AE54-428A-8B66-7FBBA7C7820A}"/>
                </a:ext>
              </a:extLst>
            </p:cNvPr>
            <p:cNvSpPr/>
            <p:nvPr/>
          </p:nvSpPr>
          <p:spPr>
            <a:xfrm>
              <a:off x="5395068" y="245767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B6EEDD78-9055-47B2-A893-2F97C977D0FB}"/>
                </a:ext>
              </a:extLst>
            </p:cNvPr>
            <p:cNvSpPr/>
            <p:nvPr/>
          </p:nvSpPr>
          <p:spPr>
            <a:xfrm>
              <a:off x="5470887" y="237877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86CB9EE-03B7-4C05-A42A-CA4A4A5D982F}"/>
                </a:ext>
              </a:extLst>
            </p:cNvPr>
            <p:cNvSpPr/>
            <p:nvPr/>
          </p:nvSpPr>
          <p:spPr>
            <a:xfrm>
              <a:off x="5425168" y="229865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96CA3205-4414-479D-A99C-32300D50594F}"/>
                </a:ext>
              </a:extLst>
            </p:cNvPr>
            <p:cNvSpPr/>
            <p:nvPr/>
          </p:nvSpPr>
          <p:spPr>
            <a:xfrm>
              <a:off x="5105400" y="2503394"/>
              <a:ext cx="319281" cy="369346"/>
            </a:xfrm>
            <a:custGeom>
              <a:avLst/>
              <a:gdLst>
                <a:gd name="connsiteX0" fmla="*/ 15240 w 330200"/>
                <a:gd name="connsiteY0" fmla="*/ 96520 h 378460"/>
                <a:gd name="connsiteX1" fmla="*/ 12700 w 330200"/>
                <a:gd name="connsiteY1" fmla="*/ 154940 h 378460"/>
                <a:gd name="connsiteX2" fmla="*/ 10160 w 330200"/>
                <a:gd name="connsiteY2" fmla="*/ 223520 h 378460"/>
                <a:gd name="connsiteX3" fmla="*/ 0 w 330200"/>
                <a:gd name="connsiteY3" fmla="*/ 269240 h 378460"/>
                <a:gd name="connsiteX4" fmla="*/ 27940 w 330200"/>
                <a:gd name="connsiteY4" fmla="*/ 325120 h 378460"/>
                <a:gd name="connsiteX5" fmla="*/ 76200 w 330200"/>
                <a:gd name="connsiteY5" fmla="*/ 363220 h 378460"/>
                <a:gd name="connsiteX6" fmla="*/ 127000 w 330200"/>
                <a:gd name="connsiteY6" fmla="*/ 378460 h 378460"/>
                <a:gd name="connsiteX7" fmla="*/ 149860 w 330200"/>
                <a:gd name="connsiteY7" fmla="*/ 368300 h 378460"/>
                <a:gd name="connsiteX8" fmla="*/ 190500 w 330200"/>
                <a:gd name="connsiteY8" fmla="*/ 342900 h 378460"/>
                <a:gd name="connsiteX9" fmla="*/ 205740 w 330200"/>
                <a:gd name="connsiteY9" fmla="*/ 327660 h 378460"/>
                <a:gd name="connsiteX10" fmla="*/ 241300 w 330200"/>
                <a:gd name="connsiteY10" fmla="*/ 307340 h 378460"/>
                <a:gd name="connsiteX11" fmla="*/ 274320 w 330200"/>
                <a:gd name="connsiteY11" fmla="*/ 281940 h 378460"/>
                <a:gd name="connsiteX12" fmla="*/ 309880 w 330200"/>
                <a:gd name="connsiteY12" fmla="*/ 243840 h 378460"/>
                <a:gd name="connsiteX13" fmla="*/ 325120 w 330200"/>
                <a:gd name="connsiteY13" fmla="*/ 210820 h 378460"/>
                <a:gd name="connsiteX14" fmla="*/ 330200 w 330200"/>
                <a:gd name="connsiteY14" fmla="*/ 152400 h 378460"/>
                <a:gd name="connsiteX15" fmla="*/ 309880 w 330200"/>
                <a:gd name="connsiteY15" fmla="*/ 111760 h 378460"/>
                <a:gd name="connsiteX16" fmla="*/ 261620 w 330200"/>
                <a:gd name="connsiteY16" fmla="*/ 73660 h 378460"/>
                <a:gd name="connsiteX17" fmla="*/ 223520 w 330200"/>
                <a:gd name="connsiteY17" fmla="*/ 48260 h 378460"/>
                <a:gd name="connsiteX18" fmla="*/ 185420 w 330200"/>
                <a:gd name="connsiteY18" fmla="*/ 17780 h 378460"/>
                <a:gd name="connsiteX19" fmla="*/ 139700 w 330200"/>
                <a:gd name="connsiteY19" fmla="*/ 5080 h 378460"/>
                <a:gd name="connsiteX20" fmla="*/ 81280 w 330200"/>
                <a:gd name="connsiteY20" fmla="*/ 0 h 378460"/>
                <a:gd name="connsiteX21" fmla="*/ 45720 w 330200"/>
                <a:gd name="connsiteY21" fmla="*/ 12700 h 378460"/>
                <a:gd name="connsiteX22" fmla="*/ 30480 w 330200"/>
                <a:gd name="connsiteY22" fmla="*/ 25400 h 378460"/>
                <a:gd name="connsiteX23" fmla="*/ 15240 w 330200"/>
                <a:gd name="connsiteY23" fmla="*/ 96520 h 3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0200" h="378460">
                  <a:moveTo>
                    <a:pt x="15240" y="96520"/>
                  </a:moveTo>
                  <a:lnTo>
                    <a:pt x="12700" y="154940"/>
                  </a:lnTo>
                  <a:cubicBezTo>
                    <a:pt x="11853" y="177800"/>
                    <a:pt x="11007" y="200660"/>
                    <a:pt x="10160" y="223520"/>
                  </a:cubicBezTo>
                  <a:lnTo>
                    <a:pt x="0" y="269240"/>
                  </a:lnTo>
                  <a:lnTo>
                    <a:pt x="27940" y="325120"/>
                  </a:lnTo>
                  <a:lnTo>
                    <a:pt x="76200" y="363220"/>
                  </a:lnTo>
                  <a:lnTo>
                    <a:pt x="127000" y="378460"/>
                  </a:lnTo>
                  <a:lnTo>
                    <a:pt x="149860" y="368300"/>
                  </a:lnTo>
                  <a:lnTo>
                    <a:pt x="190500" y="342900"/>
                  </a:lnTo>
                  <a:lnTo>
                    <a:pt x="205740" y="327660"/>
                  </a:lnTo>
                  <a:lnTo>
                    <a:pt x="241300" y="307340"/>
                  </a:lnTo>
                  <a:lnTo>
                    <a:pt x="274320" y="281940"/>
                  </a:lnTo>
                  <a:lnTo>
                    <a:pt x="309880" y="243840"/>
                  </a:lnTo>
                  <a:lnTo>
                    <a:pt x="325120" y="210820"/>
                  </a:lnTo>
                  <a:lnTo>
                    <a:pt x="330200" y="152400"/>
                  </a:lnTo>
                  <a:lnTo>
                    <a:pt x="309880" y="111760"/>
                  </a:lnTo>
                  <a:lnTo>
                    <a:pt x="261620" y="73660"/>
                  </a:lnTo>
                  <a:lnTo>
                    <a:pt x="223520" y="48260"/>
                  </a:lnTo>
                  <a:lnTo>
                    <a:pt x="185420" y="17780"/>
                  </a:lnTo>
                  <a:lnTo>
                    <a:pt x="139700" y="5080"/>
                  </a:lnTo>
                  <a:lnTo>
                    <a:pt x="81280" y="0"/>
                  </a:lnTo>
                  <a:lnTo>
                    <a:pt x="45720" y="12700"/>
                  </a:lnTo>
                  <a:lnTo>
                    <a:pt x="30480" y="25400"/>
                  </a:lnTo>
                  <a:lnTo>
                    <a:pt x="15240" y="96520"/>
                  </a:lnTo>
                  <a:close/>
                </a:path>
              </a:pathLst>
            </a:custGeom>
            <a:noFill/>
            <a:ln>
              <a:solidFill>
                <a:srgbClr val="F4B18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a:extLst>
                <a:ext uri="{FF2B5EF4-FFF2-40B4-BE49-F238E27FC236}">
                  <a16:creationId xmlns:a16="http://schemas.microsoft.com/office/drawing/2014/main" id="{2F289368-D558-4EE7-B26A-01762AA97679}"/>
                </a:ext>
              </a:extLst>
            </p:cNvPr>
            <p:cNvSpPr/>
            <p:nvPr/>
          </p:nvSpPr>
          <p:spPr>
            <a:xfrm>
              <a:off x="5580380" y="2644140"/>
              <a:ext cx="299720" cy="243840"/>
            </a:xfrm>
            <a:custGeom>
              <a:avLst/>
              <a:gdLst>
                <a:gd name="connsiteX0" fmla="*/ 30480 w 299720"/>
                <a:gd name="connsiteY0" fmla="*/ 40640 h 243840"/>
                <a:gd name="connsiteX1" fmla="*/ 0 w 299720"/>
                <a:gd name="connsiteY1" fmla="*/ 127000 h 243840"/>
                <a:gd name="connsiteX2" fmla="*/ 7620 w 299720"/>
                <a:gd name="connsiteY2" fmla="*/ 185420 h 243840"/>
                <a:gd name="connsiteX3" fmla="*/ 73660 w 299720"/>
                <a:gd name="connsiteY3" fmla="*/ 220980 h 243840"/>
                <a:gd name="connsiteX4" fmla="*/ 154940 w 299720"/>
                <a:gd name="connsiteY4" fmla="*/ 236220 h 243840"/>
                <a:gd name="connsiteX5" fmla="*/ 236220 w 299720"/>
                <a:gd name="connsiteY5" fmla="*/ 243840 h 243840"/>
                <a:gd name="connsiteX6" fmla="*/ 292100 w 299720"/>
                <a:gd name="connsiteY6" fmla="*/ 228600 h 243840"/>
                <a:gd name="connsiteX7" fmla="*/ 299720 w 299720"/>
                <a:gd name="connsiteY7" fmla="*/ 165100 h 243840"/>
                <a:gd name="connsiteX8" fmla="*/ 299720 w 299720"/>
                <a:gd name="connsiteY8" fmla="*/ 104140 h 243840"/>
                <a:gd name="connsiteX9" fmla="*/ 256540 w 299720"/>
                <a:gd name="connsiteY9" fmla="*/ 10160 h 243840"/>
                <a:gd name="connsiteX10" fmla="*/ 190500 w 299720"/>
                <a:gd name="connsiteY10" fmla="*/ 0 h 243840"/>
                <a:gd name="connsiteX11" fmla="*/ 132080 w 299720"/>
                <a:gd name="connsiteY11" fmla="*/ 0 h 243840"/>
                <a:gd name="connsiteX12" fmla="*/ 30480 w 299720"/>
                <a:gd name="connsiteY12" fmla="*/ 40640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720" h="243840">
                  <a:moveTo>
                    <a:pt x="30480" y="40640"/>
                  </a:moveTo>
                  <a:lnTo>
                    <a:pt x="0" y="127000"/>
                  </a:lnTo>
                  <a:lnTo>
                    <a:pt x="7620" y="185420"/>
                  </a:lnTo>
                  <a:lnTo>
                    <a:pt x="73660" y="220980"/>
                  </a:lnTo>
                  <a:lnTo>
                    <a:pt x="154940" y="236220"/>
                  </a:lnTo>
                  <a:lnTo>
                    <a:pt x="236220" y="243840"/>
                  </a:lnTo>
                  <a:lnTo>
                    <a:pt x="292100" y="228600"/>
                  </a:lnTo>
                  <a:lnTo>
                    <a:pt x="299720" y="165100"/>
                  </a:lnTo>
                  <a:lnTo>
                    <a:pt x="299720" y="104140"/>
                  </a:lnTo>
                  <a:lnTo>
                    <a:pt x="256540" y="10160"/>
                  </a:lnTo>
                  <a:lnTo>
                    <a:pt x="190500" y="0"/>
                  </a:lnTo>
                  <a:lnTo>
                    <a:pt x="132080" y="0"/>
                  </a:lnTo>
                  <a:lnTo>
                    <a:pt x="30480" y="40640"/>
                  </a:lnTo>
                  <a:close/>
                </a:path>
              </a:pathLst>
            </a:custGeom>
            <a:noFill/>
            <a:ln>
              <a:solidFill>
                <a:srgbClr val="F4B18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a:extLst>
                <a:ext uri="{FF2B5EF4-FFF2-40B4-BE49-F238E27FC236}">
                  <a16:creationId xmlns:a16="http://schemas.microsoft.com/office/drawing/2014/main" id="{5635C7E0-A3BD-4A94-8F3B-2E80A63197CD}"/>
                </a:ext>
              </a:extLst>
            </p:cNvPr>
            <p:cNvSpPr/>
            <p:nvPr/>
          </p:nvSpPr>
          <p:spPr>
            <a:xfrm>
              <a:off x="5245100" y="2265680"/>
              <a:ext cx="297180" cy="259080"/>
            </a:xfrm>
            <a:custGeom>
              <a:avLst/>
              <a:gdLst>
                <a:gd name="connsiteX0" fmla="*/ 0 w 297180"/>
                <a:gd name="connsiteY0" fmla="*/ 76200 h 259080"/>
                <a:gd name="connsiteX1" fmla="*/ 0 w 297180"/>
                <a:gd name="connsiteY1" fmla="*/ 149860 h 259080"/>
                <a:gd name="connsiteX2" fmla="*/ 43180 w 297180"/>
                <a:gd name="connsiteY2" fmla="*/ 190500 h 259080"/>
                <a:gd name="connsiteX3" fmla="*/ 99060 w 297180"/>
                <a:gd name="connsiteY3" fmla="*/ 228600 h 259080"/>
                <a:gd name="connsiteX4" fmla="*/ 154940 w 297180"/>
                <a:gd name="connsiteY4" fmla="*/ 256540 h 259080"/>
                <a:gd name="connsiteX5" fmla="*/ 208280 w 297180"/>
                <a:gd name="connsiteY5" fmla="*/ 259080 h 259080"/>
                <a:gd name="connsiteX6" fmla="*/ 254000 w 297180"/>
                <a:gd name="connsiteY6" fmla="*/ 220980 h 259080"/>
                <a:gd name="connsiteX7" fmla="*/ 281940 w 297180"/>
                <a:gd name="connsiteY7" fmla="*/ 180340 h 259080"/>
                <a:gd name="connsiteX8" fmla="*/ 297180 w 297180"/>
                <a:gd name="connsiteY8" fmla="*/ 114300 h 259080"/>
                <a:gd name="connsiteX9" fmla="*/ 274320 w 297180"/>
                <a:gd name="connsiteY9" fmla="*/ 48260 h 259080"/>
                <a:gd name="connsiteX10" fmla="*/ 236220 w 297180"/>
                <a:gd name="connsiteY10" fmla="*/ 0 h 259080"/>
                <a:gd name="connsiteX11" fmla="*/ 170180 w 297180"/>
                <a:gd name="connsiteY11" fmla="*/ 2540 h 259080"/>
                <a:gd name="connsiteX12" fmla="*/ 91440 w 297180"/>
                <a:gd name="connsiteY12" fmla="*/ 17780 h 259080"/>
                <a:gd name="connsiteX13" fmla="*/ 0 w 297180"/>
                <a:gd name="connsiteY13" fmla="*/ 76200 h 25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180" h="259080">
                  <a:moveTo>
                    <a:pt x="0" y="76200"/>
                  </a:moveTo>
                  <a:lnTo>
                    <a:pt x="0" y="149860"/>
                  </a:lnTo>
                  <a:lnTo>
                    <a:pt x="43180" y="190500"/>
                  </a:lnTo>
                  <a:lnTo>
                    <a:pt x="99060" y="228600"/>
                  </a:lnTo>
                  <a:lnTo>
                    <a:pt x="154940" y="256540"/>
                  </a:lnTo>
                  <a:lnTo>
                    <a:pt x="208280" y="259080"/>
                  </a:lnTo>
                  <a:lnTo>
                    <a:pt x="254000" y="220980"/>
                  </a:lnTo>
                  <a:lnTo>
                    <a:pt x="281940" y="180340"/>
                  </a:lnTo>
                  <a:lnTo>
                    <a:pt x="297180" y="114300"/>
                  </a:lnTo>
                  <a:lnTo>
                    <a:pt x="274320" y="48260"/>
                  </a:lnTo>
                  <a:lnTo>
                    <a:pt x="236220" y="0"/>
                  </a:lnTo>
                  <a:lnTo>
                    <a:pt x="170180" y="2540"/>
                  </a:lnTo>
                  <a:lnTo>
                    <a:pt x="91440" y="17780"/>
                  </a:lnTo>
                  <a:lnTo>
                    <a:pt x="0" y="76200"/>
                  </a:lnTo>
                  <a:close/>
                </a:path>
              </a:pathLst>
            </a:custGeom>
            <a:noFill/>
            <a:ln>
              <a:solidFill>
                <a:srgbClr val="F4B18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a:extLst>
                <a:ext uri="{FF2B5EF4-FFF2-40B4-BE49-F238E27FC236}">
                  <a16:creationId xmlns:a16="http://schemas.microsoft.com/office/drawing/2014/main" id="{725DE4B1-6BAB-4A77-A2F4-CF9F27C0927B}"/>
                </a:ext>
              </a:extLst>
            </p:cNvPr>
            <p:cNvSpPr/>
            <p:nvPr/>
          </p:nvSpPr>
          <p:spPr>
            <a:xfrm rot="16200000">
              <a:off x="5714511" y="2266900"/>
              <a:ext cx="299720" cy="297174"/>
            </a:xfrm>
            <a:custGeom>
              <a:avLst/>
              <a:gdLst>
                <a:gd name="connsiteX0" fmla="*/ 30480 w 299720"/>
                <a:gd name="connsiteY0" fmla="*/ 40640 h 243840"/>
                <a:gd name="connsiteX1" fmla="*/ 0 w 299720"/>
                <a:gd name="connsiteY1" fmla="*/ 127000 h 243840"/>
                <a:gd name="connsiteX2" fmla="*/ 7620 w 299720"/>
                <a:gd name="connsiteY2" fmla="*/ 185420 h 243840"/>
                <a:gd name="connsiteX3" fmla="*/ 73660 w 299720"/>
                <a:gd name="connsiteY3" fmla="*/ 220980 h 243840"/>
                <a:gd name="connsiteX4" fmla="*/ 154940 w 299720"/>
                <a:gd name="connsiteY4" fmla="*/ 236220 h 243840"/>
                <a:gd name="connsiteX5" fmla="*/ 236220 w 299720"/>
                <a:gd name="connsiteY5" fmla="*/ 243840 h 243840"/>
                <a:gd name="connsiteX6" fmla="*/ 292100 w 299720"/>
                <a:gd name="connsiteY6" fmla="*/ 228600 h 243840"/>
                <a:gd name="connsiteX7" fmla="*/ 299720 w 299720"/>
                <a:gd name="connsiteY7" fmla="*/ 165100 h 243840"/>
                <a:gd name="connsiteX8" fmla="*/ 299720 w 299720"/>
                <a:gd name="connsiteY8" fmla="*/ 104140 h 243840"/>
                <a:gd name="connsiteX9" fmla="*/ 256540 w 299720"/>
                <a:gd name="connsiteY9" fmla="*/ 10160 h 243840"/>
                <a:gd name="connsiteX10" fmla="*/ 190500 w 299720"/>
                <a:gd name="connsiteY10" fmla="*/ 0 h 243840"/>
                <a:gd name="connsiteX11" fmla="*/ 132080 w 299720"/>
                <a:gd name="connsiteY11" fmla="*/ 0 h 243840"/>
                <a:gd name="connsiteX12" fmla="*/ 30480 w 299720"/>
                <a:gd name="connsiteY12" fmla="*/ 40640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720" h="243840">
                  <a:moveTo>
                    <a:pt x="30480" y="40640"/>
                  </a:moveTo>
                  <a:lnTo>
                    <a:pt x="0" y="127000"/>
                  </a:lnTo>
                  <a:lnTo>
                    <a:pt x="7620" y="185420"/>
                  </a:lnTo>
                  <a:lnTo>
                    <a:pt x="73660" y="220980"/>
                  </a:lnTo>
                  <a:lnTo>
                    <a:pt x="154940" y="236220"/>
                  </a:lnTo>
                  <a:lnTo>
                    <a:pt x="236220" y="243840"/>
                  </a:lnTo>
                  <a:lnTo>
                    <a:pt x="292100" y="228600"/>
                  </a:lnTo>
                  <a:lnTo>
                    <a:pt x="299720" y="165100"/>
                  </a:lnTo>
                  <a:lnTo>
                    <a:pt x="299720" y="104140"/>
                  </a:lnTo>
                  <a:lnTo>
                    <a:pt x="256540" y="10160"/>
                  </a:lnTo>
                  <a:lnTo>
                    <a:pt x="190500" y="0"/>
                  </a:lnTo>
                  <a:lnTo>
                    <a:pt x="132080" y="0"/>
                  </a:lnTo>
                  <a:lnTo>
                    <a:pt x="30480" y="40640"/>
                  </a:lnTo>
                  <a:close/>
                </a:path>
              </a:pathLst>
            </a:custGeom>
            <a:noFill/>
            <a:ln>
              <a:solidFill>
                <a:srgbClr val="F4B18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D0FAC18B-F692-49BC-9EF7-FB11C47DF69D}"/>
                </a:ext>
              </a:extLst>
            </p:cNvPr>
            <p:cNvSpPr/>
            <p:nvPr/>
          </p:nvSpPr>
          <p:spPr>
            <a:xfrm>
              <a:off x="5888434" y="2358601"/>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7B953A07-B1EB-443E-8467-1563C25C93E0}"/>
                </a:ext>
              </a:extLst>
            </p:cNvPr>
            <p:cNvSpPr/>
            <p:nvPr/>
          </p:nvSpPr>
          <p:spPr>
            <a:xfrm>
              <a:off x="5925797" y="230623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91232D59-5766-40C3-B748-45DD1D4773DF}"/>
                </a:ext>
              </a:extLst>
            </p:cNvPr>
            <p:cNvSpPr/>
            <p:nvPr/>
          </p:nvSpPr>
          <p:spPr>
            <a:xfrm>
              <a:off x="5948656" y="238040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860CC7EE-A362-4C55-889C-2C526F12765F}"/>
                </a:ext>
              </a:extLst>
            </p:cNvPr>
            <p:cNvSpPr/>
            <p:nvPr/>
          </p:nvSpPr>
          <p:spPr>
            <a:xfrm>
              <a:off x="5881353" y="243688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4B0A1BD5-7AF0-4715-9B7E-BC0F3F9DB362}"/>
                </a:ext>
              </a:extLst>
            </p:cNvPr>
            <p:cNvSpPr/>
            <p:nvPr/>
          </p:nvSpPr>
          <p:spPr>
            <a:xfrm>
              <a:off x="5807520" y="233681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113D2A8F-ECFD-4D89-9F26-2011997E3879}"/>
                </a:ext>
              </a:extLst>
            </p:cNvPr>
            <p:cNvSpPr txBox="1"/>
            <p:nvPr/>
          </p:nvSpPr>
          <p:spPr>
            <a:xfrm>
              <a:off x="4877525" y="3135112"/>
              <a:ext cx="1705429" cy="369332"/>
            </a:xfrm>
            <a:prstGeom prst="rect">
              <a:avLst/>
            </a:prstGeom>
            <a:noFill/>
          </p:spPr>
          <p:txBody>
            <a:bodyPr wrap="square" rtlCol="0">
              <a:spAutoFit/>
            </a:bodyPr>
            <a:lstStyle/>
            <a:p>
              <a:r>
                <a:rPr lang="en-US" altLang="zh-CN" dirty="0"/>
                <a:t>Cluster analysis</a:t>
              </a:r>
              <a:endParaRPr lang="zh-CN" altLang="en-US" dirty="0"/>
            </a:p>
          </p:txBody>
        </p:sp>
      </p:grpSp>
      <p:sp>
        <p:nvSpPr>
          <p:cNvPr id="101" name="箭头: 右 100">
            <a:extLst>
              <a:ext uri="{FF2B5EF4-FFF2-40B4-BE49-F238E27FC236}">
                <a16:creationId xmlns:a16="http://schemas.microsoft.com/office/drawing/2014/main" id="{BF04D997-57CE-431A-A4A1-A899E16D9918}"/>
              </a:ext>
            </a:extLst>
          </p:cNvPr>
          <p:cNvSpPr/>
          <p:nvPr/>
        </p:nvSpPr>
        <p:spPr>
          <a:xfrm>
            <a:off x="2600188" y="1461148"/>
            <a:ext cx="723844" cy="85588"/>
          </a:xfrm>
          <a:prstGeom prst="rightArrow">
            <a:avLst>
              <a:gd name="adj1" fmla="val 50000"/>
              <a:gd name="adj2" fmla="val 1323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5" name="组合 514">
            <a:extLst>
              <a:ext uri="{FF2B5EF4-FFF2-40B4-BE49-F238E27FC236}">
                <a16:creationId xmlns:a16="http://schemas.microsoft.com/office/drawing/2014/main" id="{B34337F1-AC08-4E8B-A019-6963A8F7D2D6}"/>
              </a:ext>
            </a:extLst>
          </p:cNvPr>
          <p:cNvGrpSpPr/>
          <p:nvPr/>
        </p:nvGrpSpPr>
        <p:grpSpPr>
          <a:xfrm>
            <a:off x="3674718" y="982888"/>
            <a:ext cx="1705429" cy="1448904"/>
            <a:chOff x="3483353" y="983120"/>
            <a:chExt cx="1705429" cy="1448904"/>
          </a:xfrm>
        </p:grpSpPr>
        <p:grpSp>
          <p:nvGrpSpPr>
            <p:cNvPr id="243" name="组合 242">
              <a:extLst>
                <a:ext uri="{FF2B5EF4-FFF2-40B4-BE49-F238E27FC236}">
                  <a16:creationId xmlns:a16="http://schemas.microsoft.com/office/drawing/2014/main" id="{EFE0BB9A-5B9A-4F12-A655-2737B61FA721}"/>
                </a:ext>
              </a:extLst>
            </p:cNvPr>
            <p:cNvGrpSpPr/>
            <p:nvPr/>
          </p:nvGrpSpPr>
          <p:grpSpPr>
            <a:xfrm>
              <a:off x="3615135" y="983120"/>
              <a:ext cx="1203524" cy="956056"/>
              <a:chOff x="3645615" y="1379360"/>
              <a:chExt cx="1203524" cy="956056"/>
            </a:xfrm>
          </p:grpSpPr>
          <p:cxnSp>
            <p:nvCxnSpPr>
              <p:cNvPr id="103" name="直接连接符 102">
                <a:extLst>
                  <a:ext uri="{FF2B5EF4-FFF2-40B4-BE49-F238E27FC236}">
                    <a16:creationId xmlns:a16="http://schemas.microsoft.com/office/drawing/2014/main" id="{DBFC1EDB-0E03-4607-8A5A-9C7FB62C1728}"/>
                  </a:ext>
                </a:extLst>
              </p:cNvPr>
              <p:cNvCxnSpPr>
                <a:cxnSpLocks/>
              </p:cNvCxnSpPr>
              <p:nvPr/>
            </p:nvCxnSpPr>
            <p:spPr>
              <a:xfrm>
                <a:off x="3657447" y="1379360"/>
                <a:ext cx="0" cy="9560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48ED93D-2FFD-42F8-B726-E8F275561E12}"/>
                  </a:ext>
                </a:extLst>
              </p:cNvPr>
              <p:cNvCxnSpPr>
                <a:cxnSpLocks/>
              </p:cNvCxnSpPr>
              <p:nvPr/>
            </p:nvCxnSpPr>
            <p:spPr>
              <a:xfrm>
                <a:off x="3645615" y="2322302"/>
                <a:ext cx="1203524"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18" name="直接连接符 117">
              <a:extLst>
                <a:ext uri="{FF2B5EF4-FFF2-40B4-BE49-F238E27FC236}">
                  <a16:creationId xmlns:a16="http://schemas.microsoft.com/office/drawing/2014/main" id="{DF654B1A-641E-4D0B-80C4-719C23980CD4}"/>
                </a:ext>
              </a:extLst>
            </p:cNvPr>
            <p:cNvCxnSpPr/>
            <p:nvPr/>
          </p:nvCxnSpPr>
          <p:spPr>
            <a:xfrm>
              <a:off x="3649067" y="1514862"/>
              <a:ext cx="1135659" cy="0"/>
            </a:xfrm>
            <a:prstGeom prst="line">
              <a:avLst/>
            </a:prstGeom>
            <a:ln w="19050">
              <a:solidFill>
                <a:srgbClr val="F4B183"/>
              </a:solidFill>
              <a:prstDash val="dash"/>
            </a:ln>
          </p:spPr>
          <p:style>
            <a:lnRef idx="1">
              <a:schemeClr val="accent1"/>
            </a:lnRef>
            <a:fillRef idx="0">
              <a:schemeClr val="accent1"/>
            </a:fillRef>
            <a:effectRef idx="0">
              <a:schemeClr val="accent1"/>
            </a:effectRef>
            <a:fontRef idx="minor">
              <a:schemeClr val="tx1"/>
            </a:fontRef>
          </p:style>
        </p:cxnSp>
        <p:sp>
          <p:nvSpPr>
            <p:cNvPr id="200" name="椭圆 199">
              <a:extLst>
                <a:ext uri="{FF2B5EF4-FFF2-40B4-BE49-F238E27FC236}">
                  <a16:creationId xmlns:a16="http://schemas.microsoft.com/office/drawing/2014/main" id="{D3BF9B1D-6DDD-4DC7-A7C4-7BE57215DF91}"/>
                </a:ext>
              </a:extLst>
            </p:cNvPr>
            <p:cNvSpPr/>
            <p:nvPr/>
          </p:nvSpPr>
          <p:spPr>
            <a:xfrm>
              <a:off x="4103680" y="137633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93A0860F-DCA7-4C7A-8588-F982A3953D01}"/>
                </a:ext>
              </a:extLst>
            </p:cNvPr>
            <p:cNvSpPr/>
            <p:nvPr/>
          </p:nvSpPr>
          <p:spPr>
            <a:xfrm>
              <a:off x="3877192" y="1297324"/>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BD07F410-FE1B-48D2-A19F-4A3793317403}"/>
                </a:ext>
              </a:extLst>
            </p:cNvPr>
            <p:cNvSpPr/>
            <p:nvPr/>
          </p:nvSpPr>
          <p:spPr>
            <a:xfrm>
              <a:off x="3981729" y="114931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A9987594-EC52-481A-AE06-5E83F64B090A}"/>
                </a:ext>
              </a:extLst>
            </p:cNvPr>
            <p:cNvSpPr/>
            <p:nvPr/>
          </p:nvSpPr>
          <p:spPr>
            <a:xfrm>
              <a:off x="4422336" y="115631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8BAC674E-0E94-4D2D-BDA9-9D048B2CC386}"/>
                </a:ext>
              </a:extLst>
            </p:cNvPr>
            <p:cNvSpPr/>
            <p:nvPr/>
          </p:nvSpPr>
          <p:spPr>
            <a:xfrm>
              <a:off x="4659935" y="1373804"/>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79F5DF62-2B7F-4F0A-93A8-A6F70A2497B1}"/>
                </a:ext>
              </a:extLst>
            </p:cNvPr>
            <p:cNvSpPr/>
            <p:nvPr/>
          </p:nvSpPr>
          <p:spPr>
            <a:xfrm>
              <a:off x="4230419" y="163113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B5D3F34D-CF49-4AE4-A633-E5E32C8BF95C}"/>
                </a:ext>
              </a:extLst>
            </p:cNvPr>
            <p:cNvSpPr/>
            <p:nvPr/>
          </p:nvSpPr>
          <p:spPr>
            <a:xfrm>
              <a:off x="3681958" y="162259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2D3E3DA0-9534-40AA-B7AB-A9C8D2417FA6}"/>
                </a:ext>
              </a:extLst>
            </p:cNvPr>
            <p:cNvSpPr/>
            <p:nvPr/>
          </p:nvSpPr>
          <p:spPr>
            <a:xfrm>
              <a:off x="3825751" y="1755740"/>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5799B0E2-6225-4F53-8B06-DEE25E789217}"/>
                </a:ext>
              </a:extLst>
            </p:cNvPr>
            <p:cNvSpPr/>
            <p:nvPr/>
          </p:nvSpPr>
          <p:spPr>
            <a:xfrm>
              <a:off x="4336068" y="138591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B7914CE6-402A-4A90-A962-3996A745233C}"/>
                </a:ext>
              </a:extLst>
            </p:cNvPr>
            <p:cNvSpPr/>
            <p:nvPr/>
          </p:nvSpPr>
          <p:spPr>
            <a:xfrm>
              <a:off x="4561004" y="124775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41150D33-1DA3-4C7B-B0E6-56258ABC7E3B}"/>
                </a:ext>
              </a:extLst>
            </p:cNvPr>
            <p:cNvSpPr/>
            <p:nvPr/>
          </p:nvSpPr>
          <p:spPr>
            <a:xfrm>
              <a:off x="4479388" y="1681340"/>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a:extLst>
                <a:ext uri="{FF2B5EF4-FFF2-40B4-BE49-F238E27FC236}">
                  <a16:creationId xmlns:a16="http://schemas.microsoft.com/office/drawing/2014/main" id="{0758F117-99E9-4459-8115-9A223A805486}"/>
                </a:ext>
              </a:extLst>
            </p:cNvPr>
            <p:cNvCxnSpPr>
              <a:cxnSpLocks/>
            </p:cNvCxnSpPr>
            <p:nvPr/>
          </p:nvCxnSpPr>
          <p:spPr>
            <a:xfrm flipV="1">
              <a:off x="3704173" y="1521893"/>
              <a:ext cx="644" cy="105414"/>
            </a:xfrm>
            <a:prstGeom prst="line">
              <a:avLst/>
            </a:prstGeom>
            <a:ln w="9525">
              <a:prstDash val="sysDot"/>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ECEC7175-CD3A-42A6-820F-E716DE3EFC18}"/>
                </a:ext>
              </a:extLst>
            </p:cNvPr>
            <p:cNvCxnSpPr>
              <a:cxnSpLocks/>
            </p:cNvCxnSpPr>
            <p:nvPr/>
          </p:nvCxnSpPr>
          <p:spPr>
            <a:xfrm flipV="1">
              <a:off x="3848610" y="1514431"/>
              <a:ext cx="0" cy="240878"/>
            </a:xfrm>
            <a:prstGeom prst="line">
              <a:avLst/>
            </a:prstGeom>
            <a:ln w="9525">
              <a:prstDash val="sysDot"/>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79126446-681D-4BE7-8694-F633C801C5C5}"/>
                </a:ext>
              </a:extLst>
            </p:cNvPr>
            <p:cNvCxnSpPr>
              <a:cxnSpLocks/>
            </p:cNvCxnSpPr>
            <p:nvPr/>
          </p:nvCxnSpPr>
          <p:spPr>
            <a:xfrm flipV="1">
              <a:off x="3900051" y="1307975"/>
              <a:ext cx="0" cy="193042"/>
            </a:xfrm>
            <a:prstGeom prst="line">
              <a:avLst/>
            </a:prstGeom>
            <a:ln w="9525">
              <a:prstDash val="sysDot"/>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92ABF507-5512-40BA-A870-CD72724ED5EB}"/>
                </a:ext>
              </a:extLst>
            </p:cNvPr>
            <p:cNvCxnSpPr>
              <a:cxnSpLocks/>
            </p:cNvCxnSpPr>
            <p:nvPr/>
          </p:nvCxnSpPr>
          <p:spPr>
            <a:xfrm flipV="1">
              <a:off x="4004588" y="1188595"/>
              <a:ext cx="0" cy="325836"/>
            </a:xfrm>
            <a:prstGeom prst="line">
              <a:avLst/>
            </a:prstGeom>
            <a:ln w="9525">
              <a:prstDash val="sysDot"/>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D2BBA0F2-DB3C-4DF8-8859-6B9399A56E88}"/>
                </a:ext>
              </a:extLst>
            </p:cNvPr>
            <p:cNvCxnSpPr>
              <a:cxnSpLocks/>
              <a:endCxn id="200" idx="4"/>
            </p:cNvCxnSpPr>
            <p:nvPr/>
          </p:nvCxnSpPr>
          <p:spPr>
            <a:xfrm flipV="1">
              <a:off x="4126540" y="1422054"/>
              <a:ext cx="0" cy="92377"/>
            </a:xfrm>
            <a:prstGeom prst="line">
              <a:avLst/>
            </a:prstGeom>
            <a:ln w="9525">
              <a:prstDash val="sysDot"/>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7B1132C1-80CE-40A3-BDF9-5A16DB4C44C7}"/>
                </a:ext>
              </a:extLst>
            </p:cNvPr>
            <p:cNvCxnSpPr>
              <a:cxnSpLocks/>
            </p:cNvCxnSpPr>
            <p:nvPr/>
          </p:nvCxnSpPr>
          <p:spPr>
            <a:xfrm flipV="1">
              <a:off x="4253278" y="1521893"/>
              <a:ext cx="0" cy="145085"/>
            </a:xfrm>
            <a:prstGeom prst="line">
              <a:avLst/>
            </a:prstGeom>
            <a:ln w="9525">
              <a:prstDash val="sysDot"/>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C8E551C8-CB33-4EAE-86FF-BF158D1699BF}"/>
                </a:ext>
              </a:extLst>
            </p:cNvPr>
            <p:cNvCxnSpPr>
              <a:cxnSpLocks/>
            </p:cNvCxnSpPr>
            <p:nvPr/>
          </p:nvCxnSpPr>
          <p:spPr>
            <a:xfrm flipV="1">
              <a:off x="4357705" y="1388606"/>
              <a:ext cx="0" cy="133287"/>
            </a:xfrm>
            <a:prstGeom prst="line">
              <a:avLst/>
            </a:prstGeom>
            <a:ln w="9525">
              <a:prstDash val="sysDot"/>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BFC2DEC6-BBE8-437F-B6A5-51E5D536A935}"/>
                </a:ext>
              </a:extLst>
            </p:cNvPr>
            <p:cNvCxnSpPr>
              <a:cxnSpLocks/>
            </p:cNvCxnSpPr>
            <p:nvPr/>
          </p:nvCxnSpPr>
          <p:spPr>
            <a:xfrm flipV="1">
              <a:off x="4447296" y="1179178"/>
              <a:ext cx="0" cy="321839"/>
            </a:xfrm>
            <a:prstGeom prst="line">
              <a:avLst/>
            </a:prstGeom>
            <a:ln w="9525">
              <a:prstDash val="sysDot"/>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F54BCD4B-4895-4317-AEA9-A010A7D3497D}"/>
                </a:ext>
              </a:extLst>
            </p:cNvPr>
            <p:cNvCxnSpPr>
              <a:cxnSpLocks/>
            </p:cNvCxnSpPr>
            <p:nvPr/>
          </p:nvCxnSpPr>
          <p:spPr>
            <a:xfrm flipV="1">
              <a:off x="4581779" y="1260123"/>
              <a:ext cx="0" cy="261770"/>
            </a:xfrm>
            <a:prstGeom prst="line">
              <a:avLst/>
            </a:prstGeom>
            <a:ln w="9525">
              <a:prstDash val="sysDot"/>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9C507FB7-6D37-400F-96CF-5498DA139309}"/>
                </a:ext>
              </a:extLst>
            </p:cNvPr>
            <p:cNvCxnSpPr>
              <a:cxnSpLocks/>
            </p:cNvCxnSpPr>
            <p:nvPr/>
          </p:nvCxnSpPr>
          <p:spPr>
            <a:xfrm flipV="1">
              <a:off x="4682744" y="1380687"/>
              <a:ext cx="0" cy="141206"/>
            </a:xfrm>
            <a:prstGeom prst="line">
              <a:avLst/>
            </a:prstGeom>
            <a:ln w="9525">
              <a:prstDash val="sysDot"/>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47447260-D0BE-4C95-835C-87DAC4CE9CF5}"/>
                </a:ext>
              </a:extLst>
            </p:cNvPr>
            <p:cNvCxnSpPr>
              <a:cxnSpLocks/>
              <a:stCxn id="210" idx="0"/>
            </p:cNvCxnSpPr>
            <p:nvPr/>
          </p:nvCxnSpPr>
          <p:spPr>
            <a:xfrm flipV="1">
              <a:off x="4502248" y="1519264"/>
              <a:ext cx="0" cy="162076"/>
            </a:xfrm>
            <a:prstGeom prst="line">
              <a:avLst/>
            </a:prstGeom>
            <a:ln w="9525">
              <a:prstDash val="sysDot"/>
            </a:ln>
          </p:spPr>
          <p:style>
            <a:lnRef idx="1">
              <a:schemeClr val="accent1"/>
            </a:lnRef>
            <a:fillRef idx="0">
              <a:schemeClr val="accent1"/>
            </a:fillRef>
            <a:effectRef idx="0">
              <a:schemeClr val="accent1"/>
            </a:effectRef>
            <a:fontRef idx="minor">
              <a:schemeClr val="tx1"/>
            </a:fontRef>
          </p:style>
        </p:cxnSp>
        <p:sp>
          <p:nvSpPr>
            <p:cNvPr id="241" name="文本框 240">
              <a:extLst>
                <a:ext uri="{FF2B5EF4-FFF2-40B4-BE49-F238E27FC236}">
                  <a16:creationId xmlns:a16="http://schemas.microsoft.com/office/drawing/2014/main" id="{C6C77973-4B0B-4BE7-8D21-52D981B8BE42}"/>
                </a:ext>
              </a:extLst>
            </p:cNvPr>
            <p:cNvSpPr txBox="1"/>
            <p:nvPr/>
          </p:nvSpPr>
          <p:spPr>
            <a:xfrm>
              <a:off x="3483353" y="2062692"/>
              <a:ext cx="1705429" cy="369332"/>
            </a:xfrm>
            <a:prstGeom prst="rect">
              <a:avLst/>
            </a:prstGeom>
            <a:noFill/>
          </p:spPr>
          <p:txBody>
            <a:bodyPr wrap="square" rtlCol="0">
              <a:spAutoFit/>
            </a:bodyPr>
            <a:lstStyle/>
            <a:p>
              <a:r>
                <a:rPr lang="en-US" altLang="zh-CN" dirty="0"/>
                <a:t>Normalization </a:t>
              </a:r>
              <a:endParaRPr lang="zh-CN" altLang="en-US" dirty="0"/>
            </a:p>
          </p:txBody>
        </p:sp>
      </p:grpSp>
      <p:sp>
        <p:nvSpPr>
          <p:cNvPr id="242" name="箭头: 右 241">
            <a:extLst>
              <a:ext uri="{FF2B5EF4-FFF2-40B4-BE49-F238E27FC236}">
                <a16:creationId xmlns:a16="http://schemas.microsoft.com/office/drawing/2014/main" id="{CE44DA61-13A3-4A96-A207-9B014C52C7BE}"/>
              </a:ext>
            </a:extLst>
          </p:cNvPr>
          <p:cNvSpPr/>
          <p:nvPr/>
        </p:nvSpPr>
        <p:spPr>
          <a:xfrm>
            <a:off x="1588904" y="3404012"/>
            <a:ext cx="723844" cy="85588"/>
          </a:xfrm>
          <a:prstGeom prst="rightArrow">
            <a:avLst>
              <a:gd name="adj1" fmla="val 50000"/>
              <a:gd name="adj2" fmla="val 1323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文本框 292">
            <a:extLst>
              <a:ext uri="{FF2B5EF4-FFF2-40B4-BE49-F238E27FC236}">
                <a16:creationId xmlns:a16="http://schemas.microsoft.com/office/drawing/2014/main" id="{4E387FE6-4398-48D5-8894-0C9078394FB5}"/>
              </a:ext>
            </a:extLst>
          </p:cNvPr>
          <p:cNvSpPr txBox="1"/>
          <p:nvPr/>
        </p:nvSpPr>
        <p:spPr>
          <a:xfrm>
            <a:off x="2081112" y="4147048"/>
            <a:ext cx="2336570" cy="369332"/>
          </a:xfrm>
          <a:prstGeom prst="rect">
            <a:avLst/>
          </a:prstGeom>
          <a:noFill/>
        </p:spPr>
        <p:txBody>
          <a:bodyPr wrap="square" rtlCol="0">
            <a:spAutoFit/>
          </a:bodyPr>
          <a:lstStyle/>
          <a:p>
            <a:pPr algn="ctr"/>
            <a:r>
              <a:rPr lang="en-US" altLang="zh-CN" dirty="0"/>
              <a:t>Find marker genes</a:t>
            </a:r>
            <a:endParaRPr lang="zh-CN" altLang="en-US" dirty="0"/>
          </a:p>
        </p:txBody>
      </p:sp>
      <p:sp>
        <p:nvSpPr>
          <p:cNvPr id="294" name="箭头: 右 293">
            <a:extLst>
              <a:ext uri="{FF2B5EF4-FFF2-40B4-BE49-F238E27FC236}">
                <a16:creationId xmlns:a16="http://schemas.microsoft.com/office/drawing/2014/main" id="{1BC2018F-A8FA-478E-B92E-CFF164676578}"/>
              </a:ext>
            </a:extLst>
          </p:cNvPr>
          <p:cNvSpPr/>
          <p:nvPr/>
        </p:nvSpPr>
        <p:spPr>
          <a:xfrm>
            <a:off x="4349267" y="3396841"/>
            <a:ext cx="723844" cy="85588"/>
          </a:xfrm>
          <a:prstGeom prst="rightArrow">
            <a:avLst>
              <a:gd name="adj1" fmla="val 50000"/>
              <a:gd name="adj2" fmla="val 1323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箭头: 右 331">
            <a:extLst>
              <a:ext uri="{FF2B5EF4-FFF2-40B4-BE49-F238E27FC236}">
                <a16:creationId xmlns:a16="http://schemas.microsoft.com/office/drawing/2014/main" id="{55682CD1-5907-405E-9F89-57B4D4686E46}"/>
              </a:ext>
            </a:extLst>
          </p:cNvPr>
          <p:cNvSpPr/>
          <p:nvPr/>
        </p:nvSpPr>
        <p:spPr>
          <a:xfrm>
            <a:off x="5265525" y="1489012"/>
            <a:ext cx="723844" cy="85588"/>
          </a:xfrm>
          <a:prstGeom prst="rightArrow">
            <a:avLst>
              <a:gd name="adj1" fmla="val 50000"/>
              <a:gd name="adj2" fmla="val 1323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7" name="组合 386">
            <a:extLst>
              <a:ext uri="{FF2B5EF4-FFF2-40B4-BE49-F238E27FC236}">
                <a16:creationId xmlns:a16="http://schemas.microsoft.com/office/drawing/2014/main" id="{ABAE77ED-FC7C-4067-A312-795C241441D5}"/>
              </a:ext>
            </a:extLst>
          </p:cNvPr>
          <p:cNvGrpSpPr/>
          <p:nvPr/>
        </p:nvGrpSpPr>
        <p:grpSpPr>
          <a:xfrm>
            <a:off x="5395663" y="2997809"/>
            <a:ext cx="2057397" cy="1551035"/>
            <a:chOff x="5546307" y="3655313"/>
            <a:chExt cx="2057397" cy="1551035"/>
          </a:xfrm>
        </p:grpSpPr>
        <p:cxnSp>
          <p:nvCxnSpPr>
            <p:cNvPr id="349" name="直接连接符 348">
              <a:extLst>
                <a:ext uri="{FF2B5EF4-FFF2-40B4-BE49-F238E27FC236}">
                  <a16:creationId xmlns:a16="http://schemas.microsoft.com/office/drawing/2014/main" id="{B10C5665-207F-4FE3-92E4-499A22301152}"/>
                </a:ext>
              </a:extLst>
            </p:cNvPr>
            <p:cNvCxnSpPr>
              <a:cxnSpLocks/>
            </p:cNvCxnSpPr>
            <p:nvPr/>
          </p:nvCxnSpPr>
          <p:spPr>
            <a:xfrm>
              <a:off x="5893434" y="3655313"/>
              <a:ext cx="0" cy="9560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A73272E7-9272-49A7-B25C-B72F6DC2FD0F}"/>
                </a:ext>
              </a:extLst>
            </p:cNvPr>
            <p:cNvCxnSpPr>
              <a:cxnSpLocks/>
            </p:cNvCxnSpPr>
            <p:nvPr/>
          </p:nvCxnSpPr>
          <p:spPr>
            <a:xfrm>
              <a:off x="5881602" y="4598255"/>
              <a:ext cx="120352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1" name="椭圆 350">
              <a:extLst>
                <a:ext uri="{FF2B5EF4-FFF2-40B4-BE49-F238E27FC236}">
                  <a16:creationId xmlns:a16="http://schemas.microsoft.com/office/drawing/2014/main" id="{735359E3-A2AA-488F-ACFA-2C5D85F1192C}"/>
                </a:ext>
              </a:extLst>
            </p:cNvPr>
            <p:cNvSpPr/>
            <p:nvPr/>
          </p:nvSpPr>
          <p:spPr>
            <a:xfrm>
              <a:off x="6039164" y="4377954"/>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椭圆 351">
              <a:extLst>
                <a:ext uri="{FF2B5EF4-FFF2-40B4-BE49-F238E27FC236}">
                  <a16:creationId xmlns:a16="http://schemas.microsoft.com/office/drawing/2014/main" id="{FAB35D80-CD5E-4788-864A-CF6ED83E2806}"/>
                </a:ext>
              </a:extLst>
            </p:cNvPr>
            <p:cNvSpPr/>
            <p:nvPr/>
          </p:nvSpPr>
          <p:spPr>
            <a:xfrm>
              <a:off x="6114322" y="4275084"/>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a:extLst>
                <a:ext uri="{FF2B5EF4-FFF2-40B4-BE49-F238E27FC236}">
                  <a16:creationId xmlns:a16="http://schemas.microsoft.com/office/drawing/2014/main" id="{F0ECD657-CB65-4D5D-8384-F4E7FA060D24}"/>
                </a:ext>
              </a:extLst>
            </p:cNvPr>
            <p:cNvSpPr/>
            <p:nvPr/>
          </p:nvSpPr>
          <p:spPr>
            <a:xfrm>
              <a:off x="6030352" y="416057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椭圆 353">
              <a:extLst>
                <a:ext uri="{FF2B5EF4-FFF2-40B4-BE49-F238E27FC236}">
                  <a16:creationId xmlns:a16="http://schemas.microsoft.com/office/drawing/2014/main" id="{CCEA3686-0E60-4122-84B6-47D0241A11F6}"/>
                </a:ext>
              </a:extLst>
            </p:cNvPr>
            <p:cNvSpPr/>
            <p:nvPr/>
          </p:nvSpPr>
          <p:spPr>
            <a:xfrm>
              <a:off x="6213886" y="422936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a:extLst>
                <a:ext uri="{FF2B5EF4-FFF2-40B4-BE49-F238E27FC236}">
                  <a16:creationId xmlns:a16="http://schemas.microsoft.com/office/drawing/2014/main" id="{225DF4FB-78EF-4539-837A-ACE9982F81A6}"/>
                </a:ext>
              </a:extLst>
            </p:cNvPr>
            <p:cNvSpPr/>
            <p:nvPr/>
          </p:nvSpPr>
          <p:spPr>
            <a:xfrm>
              <a:off x="6087485" y="41901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椭圆 355">
              <a:extLst>
                <a:ext uri="{FF2B5EF4-FFF2-40B4-BE49-F238E27FC236}">
                  <a16:creationId xmlns:a16="http://schemas.microsoft.com/office/drawing/2014/main" id="{C2311AAF-12E0-4709-B3C4-54A65209C9E7}"/>
                </a:ext>
              </a:extLst>
            </p:cNvPr>
            <p:cNvSpPr/>
            <p:nvPr/>
          </p:nvSpPr>
          <p:spPr>
            <a:xfrm>
              <a:off x="6006220" y="424640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a:extLst>
                <a:ext uri="{FF2B5EF4-FFF2-40B4-BE49-F238E27FC236}">
                  <a16:creationId xmlns:a16="http://schemas.microsoft.com/office/drawing/2014/main" id="{FAE7C006-5CFB-4D42-B85C-67C2C5158FE2}"/>
                </a:ext>
              </a:extLst>
            </p:cNvPr>
            <p:cNvSpPr/>
            <p:nvPr/>
          </p:nvSpPr>
          <p:spPr>
            <a:xfrm>
              <a:off x="6717716" y="3865557"/>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a:extLst>
                <a:ext uri="{FF2B5EF4-FFF2-40B4-BE49-F238E27FC236}">
                  <a16:creationId xmlns:a16="http://schemas.microsoft.com/office/drawing/2014/main" id="{B102AC01-8A2A-4CD3-A826-900071BC9F33}"/>
                </a:ext>
              </a:extLst>
            </p:cNvPr>
            <p:cNvSpPr/>
            <p:nvPr/>
          </p:nvSpPr>
          <p:spPr>
            <a:xfrm>
              <a:off x="6701976" y="3963731"/>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椭圆 358">
              <a:extLst>
                <a:ext uri="{FF2B5EF4-FFF2-40B4-BE49-F238E27FC236}">
                  <a16:creationId xmlns:a16="http://schemas.microsoft.com/office/drawing/2014/main" id="{F5838E1D-714E-4CB3-9978-026DC9D26C38}"/>
                </a:ext>
              </a:extLst>
            </p:cNvPr>
            <p:cNvSpPr/>
            <p:nvPr/>
          </p:nvSpPr>
          <p:spPr>
            <a:xfrm>
              <a:off x="6656257" y="3868330"/>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椭圆 359">
              <a:extLst>
                <a:ext uri="{FF2B5EF4-FFF2-40B4-BE49-F238E27FC236}">
                  <a16:creationId xmlns:a16="http://schemas.microsoft.com/office/drawing/2014/main" id="{441ADEA9-5DA3-4B0D-A6A2-9D76B931B899}"/>
                </a:ext>
              </a:extLst>
            </p:cNvPr>
            <p:cNvSpPr/>
            <p:nvPr/>
          </p:nvSpPr>
          <p:spPr>
            <a:xfrm>
              <a:off x="6620686" y="3951408"/>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椭圆 360">
              <a:extLst>
                <a:ext uri="{FF2B5EF4-FFF2-40B4-BE49-F238E27FC236}">
                  <a16:creationId xmlns:a16="http://schemas.microsoft.com/office/drawing/2014/main" id="{DA66C2F0-A5C7-4BD8-B8EB-6FE54E17BB86}"/>
                </a:ext>
              </a:extLst>
            </p:cNvPr>
            <p:cNvSpPr/>
            <p:nvPr/>
          </p:nvSpPr>
          <p:spPr>
            <a:xfrm>
              <a:off x="6660327" y="4025787"/>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椭圆 361">
              <a:extLst>
                <a:ext uri="{FF2B5EF4-FFF2-40B4-BE49-F238E27FC236}">
                  <a16:creationId xmlns:a16="http://schemas.microsoft.com/office/drawing/2014/main" id="{D6647625-AD41-4C3F-8BAC-6C1BCC8F619F}"/>
                </a:ext>
              </a:extLst>
            </p:cNvPr>
            <p:cNvSpPr/>
            <p:nvPr/>
          </p:nvSpPr>
          <p:spPr>
            <a:xfrm>
              <a:off x="6762436" y="4068456"/>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椭圆 362">
              <a:extLst>
                <a:ext uri="{FF2B5EF4-FFF2-40B4-BE49-F238E27FC236}">
                  <a16:creationId xmlns:a16="http://schemas.microsoft.com/office/drawing/2014/main" id="{E49C2B96-542E-42AE-B98A-1207E6C24AC7}"/>
                </a:ext>
              </a:extLst>
            </p:cNvPr>
            <p:cNvSpPr/>
            <p:nvPr/>
          </p:nvSpPr>
          <p:spPr>
            <a:xfrm>
              <a:off x="6666405" y="4075469"/>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椭圆 363">
              <a:extLst>
                <a:ext uri="{FF2B5EF4-FFF2-40B4-BE49-F238E27FC236}">
                  <a16:creationId xmlns:a16="http://schemas.microsoft.com/office/drawing/2014/main" id="{6E772D71-B975-4F20-8D39-148A01A3D452}"/>
                </a:ext>
              </a:extLst>
            </p:cNvPr>
            <p:cNvSpPr/>
            <p:nvPr/>
          </p:nvSpPr>
          <p:spPr>
            <a:xfrm>
              <a:off x="6557321" y="4256311"/>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椭圆 364">
              <a:extLst>
                <a:ext uri="{FF2B5EF4-FFF2-40B4-BE49-F238E27FC236}">
                  <a16:creationId xmlns:a16="http://schemas.microsoft.com/office/drawing/2014/main" id="{756C94E4-E920-4690-85E2-32C151099C94}"/>
                </a:ext>
              </a:extLst>
            </p:cNvPr>
            <p:cNvSpPr/>
            <p:nvPr/>
          </p:nvSpPr>
          <p:spPr>
            <a:xfrm>
              <a:off x="6484242" y="4285890"/>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9835EF30-0C20-4149-BB47-12C96335A540}"/>
                </a:ext>
              </a:extLst>
            </p:cNvPr>
            <p:cNvSpPr/>
            <p:nvPr/>
          </p:nvSpPr>
          <p:spPr>
            <a:xfrm>
              <a:off x="6474026" y="435528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椭圆 366">
              <a:extLst>
                <a:ext uri="{FF2B5EF4-FFF2-40B4-BE49-F238E27FC236}">
                  <a16:creationId xmlns:a16="http://schemas.microsoft.com/office/drawing/2014/main" id="{6F6A2AE6-923F-4F99-83D7-F3564B6C84BB}"/>
                </a:ext>
              </a:extLst>
            </p:cNvPr>
            <p:cNvSpPr/>
            <p:nvPr/>
          </p:nvSpPr>
          <p:spPr>
            <a:xfrm>
              <a:off x="6552147" y="433242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椭圆 367">
              <a:extLst>
                <a:ext uri="{FF2B5EF4-FFF2-40B4-BE49-F238E27FC236}">
                  <a16:creationId xmlns:a16="http://schemas.microsoft.com/office/drawing/2014/main" id="{94567177-BC68-462F-BC7F-269379882D68}"/>
                </a:ext>
              </a:extLst>
            </p:cNvPr>
            <p:cNvSpPr/>
            <p:nvPr/>
          </p:nvSpPr>
          <p:spPr>
            <a:xfrm>
              <a:off x="6642852" y="4401001"/>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椭圆 368">
              <a:extLst>
                <a:ext uri="{FF2B5EF4-FFF2-40B4-BE49-F238E27FC236}">
                  <a16:creationId xmlns:a16="http://schemas.microsoft.com/office/drawing/2014/main" id="{BF2F405B-D5C2-4052-8EEB-57EB643C9EC5}"/>
                </a:ext>
              </a:extLst>
            </p:cNvPr>
            <p:cNvSpPr/>
            <p:nvPr/>
          </p:nvSpPr>
          <p:spPr>
            <a:xfrm>
              <a:off x="6642852" y="4264841"/>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椭圆 369">
              <a:extLst>
                <a:ext uri="{FF2B5EF4-FFF2-40B4-BE49-F238E27FC236}">
                  <a16:creationId xmlns:a16="http://schemas.microsoft.com/office/drawing/2014/main" id="{B8BF2F0F-EDA3-4C45-8A87-DB8E9AD33642}"/>
                </a:ext>
              </a:extLst>
            </p:cNvPr>
            <p:cNvSpPr/>
            <p:nvPr/>
          </p:nvSpPr>
          <p:spPr>
            <a:xfrm>
              <a:off x="6151738" y="392932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椭圆 370">
              <a:extLst>
                <a:ext uri="{FF2B5EF4-FFF2-40B4-BE49-F238E27FC236}">
                  <a16:creationId xmlns:a16="http://schemas.microsoft.com/office/drawing/2014/main" id="{3BBF3FDF-D657-429A-9E84-522057C064F8}"/>
                </a:ext>
              </a:extLst>
            </p:cNvPr>
            <p:cNvSpPr/>
            <p:nvPr/>
          </p:nvSpPr>
          <p:spPr>
            <a:xfrm>
              <a:off x="6197457" y="3962004"/>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a:extLst>
                <a:ext uri="{FF2B5EF4-FFF2-40B4-BE49-F238E27FC236}">
                  <a16:creationId xmlns:a16="http://schemas.microsoft.com/office/drawing/2014/main" id="{42B24EAF-92A2-4E14-AC17-E31639C0FA98}"/>
                </a:ext>
              </a:extLst>
            </p:cNvPr>
            <p:cNvSpPr/>
            <p:nvPr/>
          </p:nvSpPr>
          <p:spPr>
            <a:xfrm>
              <a:off x="6197457" y="390065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椭圆 372">
              <a:extLst>
                <a:ext uri="{FF2B5EF4-FFF2-40B4-BE49-F238E27FC236}">
                  <a16:creationId xmlns:a16="http://schemas.microsoft.com/office/drawing/2014/main" id="{7F5B4678-F34C-419D-B31F-E4A85AEC84F0}"/>
                </a:ext>
              </a:extLst>
            </p:cNvPr>
            <p:cNvSpPr/>
            <p:nvPr/>
          </p:nvSpPr>
          <p:spPr>
            <a:xfrm>
              <a:off x="6265302" y="394581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椭圆 373">
              <a:extLst>
                <a:ext uri="{FF2B5EF4-FFF2-40B4-BE49-F238E27FC236}">
                  <a16:creationId xmlns:a16="http://schemas.microsoft.com/office/drawing/2014/main" id="{CA340E36-B030-47E3-BFF2-8BD108D554A5}"/>
                </a:ext>
              </a:extLst>
            </p:cNvPr>
            <p:cNvSpPr/>
            <p:nvPr/>
          </p:nvSpPr>
          <p:spPr>
            <a:xfrm>
              <a:off x="6254290" y="404262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a:extLst>
                <a:ext uri="{FF2B5EF4-FFF2-40B4-BE49-F238E27FC236}">
                  <a16:creationId xmlns:a16="http://schemas.microsoft.com/office/drawing/2014/main" id="{0EF82E54-3CCE-40E4-89DC-DF1ABF656651}"/>
                </a:ext>
              </a:extLst>
            </p:cNvPr>
            <p:cNvSpPr/>
            <p:nvPr/>
          </p:nvSpPr>
          <p:spPr>
            <a:xfrm>
              <a:off x="6330109" y="3963731"/>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椭圆 375">
              <a:extLst>
                <a:ext uri="{FF2B5EF4-FFF2-40B4-BE49-F238E27FC236}">
                  <a16:creationId xmlns:a16="http://schemas.microsoft.com/office/drawing/2014/main" id="{27EDA4F2-F1DD-4353-8D19-523A560617F7}"/>
                </a:ext>
              </a:extLst>
            </p:cNvPr>
            <p:cNvSpPr/>
            <p:nvPr/>
          </p:nvSpPr>
          <p:spPr>
            <a:xfrm>
              <a:off x="6284390" y="388360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椭圆 380">
              <a:extLst>
                <a:ext uri="{FF2B5EF4-FFF2-40B4-BE49-F238E27FC236}">
                  <a16:creationId xmlns:a16="http://schemas.microsoft.com/office/drawing/2014/main" id="{DFC877D8-6360-4D01-94A3-9CB77EB32174}"/>
                </a:ext>
              </a:extLst>
            </p:cNvPr>
            <p:cNvSpPr/>
            <p:nvPr/>
          </p:nvSpPr>
          <p:spPr>
            <a:xfrm>
              <a:off x="6747656" y="3943554"/>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椭圆 381">
              <a:extLst>
                <a:ext uri="{FF2B5EF4-FFF2-40B4-BE49-F238E27FC236}">
                  <a16:creationId xmlns:a16="http://schemas.microsoft.com/office/drawing/2014/main" id="{212F9992-ED3C-47A2-AB63-C73B849DF24F}"/>
                </a:ext>
              </a:extLst>
            </p:cNvPr>
            <p:cNvSpPr/>
            <p:nvPr/>
          </p:nvSpPr>
          <p:spPr>
            <a:xfrm>
              <a:off x="6785019" y="3891189"/>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椭圆 382">
              <a:extLst>
                <a:ext uri="{FF2B5EF4-FFF2-40B4-BE49-F238E27FC236}">
                  <a16:creationId xmlns:a16="http://schemas.microsoft.com/office/drawing/2014/main" id="{3C417E8C-37C2-4271-8426-990EC82EF9EA}"/>
                </a:ext>
              </a:extLst>
            </p:cNvPr>
            <p:cNvSpPr/>
            <p:nvPr/>
          </p:nvSpPr>
          <p:spPr>
            <a:xfrm>
              <a:off x="6807878" y="3965358"/>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椭圆 383">
              <a:extLst>
                <a:ext uri="{FF2B5EF4-FFF2-40B4-BE49-F238E27FC236}">
                  <a16:creationId xmlns:a16="http://schemas.microsoft.com/office/drawing/2014/main" id="{E41914CD-1EE5-4310-B0AA-DFEE92291AC2}"/>
                </a:ext>
              </a:extLst>
            </p:cNvPr>
            <p:cNvSpPr/>
            <p:nvPr/>
          </p:nvSpPr>
          <p:spPr>
            <a:xfrm>
              <a:off x="6740575" y="4021842"/>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椭圆 384">
              <a:extLst>
                <a:ext uri="{FF2B5EF4-FFF2-40B4-BE49-F238E27FC236}">
                  <a16:creationId xmlns:a16="http://schemas.microsoft.com/office/drawing/2014/main" id="{846CBEF8-7706-4A1F-A8F4-49E8A540752C}"/>
                </a:ext>
              </a:extLst>
            </p:cNvPr>
            <p:cNvSpPr/>
            <p:nvPr/>
          </p:nvSpPr>
          <p:spPr>
            <a:xfrm>
              <a:off x="6666742" y="3921771"/>
              <a:ext cx="45719" cy="45719"/>
            </a:xfrm>
            <a:prstGeom prst="ellips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框 385">
              <a:extLst>
                <a:ext uri="{FF2B5EF4-FFF2-40B4-BE49-F238E27FC236}">
                  <a16:creationId xmlns:a16="http://schemas.microsoft.com/office/drawing/2014/main" id="{ED0A7AD3-560C-42D4-8CA2-61E99706895B}"/>
                </a:ext>
              </a:extLst>
            </p:cNvPr>
            <p:cNvSpPr txBox="1"/>
            <p:nvPr/>
          </p:nvSpPr>
          <p:spPr>
            <a:xfrm>
              <a:off x="5546307" y="4837016"/>
              <a:ext cx="2057397" cy="369332"/>
            </a:xfrm>
            <a:prstGeom prst="rect">
              <a:avLst/>
            </a:prstGeom>
            <a:noFill/>
          </p:spPr>
          <p:txBody>
            <a:bodyPr wrap="square" rtlCol="0">
              <a:spAutoFit/>
            </a:bodyPr>
            <a:lstStyle/>
            <a:p>
              <a:r>
                <a:rPr lang="en-US" altLang="zh-CN" dirty="0"/>
                <a:t>B cell identification</a:t>
              </a:r>
              <a:endParaRPr lang="zh-CN" altLang="en-US" dirty="0"/>
            </a:p>
          </p:txBody>
        </p:sp>
      </p:grpSp>
      <p:cxnSp>
        <p:nvCxnSpPr>
          <p:cNvPr id="476" name="直接连接符 475">
            <a:extLst>
              <a:ext uri="{FF2B5EF4-FFF2-40B4-BE49-F238E27FC236}">
                <a16:creationId xmlns:a16="http://schemas.microsoft.com/office/drawing/2014/main" id="{478367CF-8823-4AB0-9A7E-8391260E809B}"/>
              </a:ext>
            </a:extLst>
          </p:cNvPr>
          <p:cNvCxnSpPr>
            <a:cxnSpLocks/>
          </p:cNvCxnSpPr>
          <p:nvPr/>
        </p:nvCxnSpPr>
        <p:spPr>
          <a:xfrm>
            <a:off x="2716049" y="2886310"/>
            <a:ext cx="0" cy="9560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7" name="直接连接符 476">
            <a:extLst>
              <a:ext uri="{FF2B5EF4-FFF2-40B4-BE49-F238E27FC236}">
                <a16:creationId xmlns:a16="http://schemas.microsoft.com/office/drawing/2014/main" id="{2418EEC9-AF80-4C46-8EC3-23D541E69250}"/>
              </a:ext>
            </a:extLst>
          </p:cNvPr>
          <p:cNvCxnSpPr>
            <a:cxnSpLocks/>
          </p:cNvCxnSpPr>
          <p:nvPr/>
        </p:nvCxnSpPr>
        <p:spPr>
          <a:xfrm>
            <a:off x="2704217" y="3829252"/>
            <a:ext cx="11810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8" name="直接连接符 477">
            <a:extLst>
              <a:ext uri="{FF2B5EF4-FFF2-40B4-BE49-F238E27FC236}">
                <a16:creationId xmlns:a16="http://schemas.microsoft.com/office/drawing/2014/main" id="{0F84AB2A-EC68-4F45-995D-4474FC4F0812}"/>
              </a:ext>
            </a:extLst>
          </p:cNvPr>
          <p:cNvCxnSpPr/>
          <p:nvPr/>
        </p:nvCxnSpPr>
        <p:spPr>
          <a:xfrm>
            <a:off x="2735811" y="3399782"/>
            <a:ext cx="1135659" cy="0"/>
          </a:xfrm>
          <a:prstGeom prst="line">
            <a:avLst/>
          </a:prstGeom>
          <a:ln w="19050">
            <a:solidFill>
              <a:srgbClr val="F4B183"/>
            </a:solidFill>
            <a:prstDash val="dash"/>
          </a:ln>
        </p:spPr>
        <p:style>
          <a:lnRef idx="1">
            <a:schemeClr val="accent1"/>
          </a:lnRef>
          <a:fillRef idx="0">
            <a:schemeClr val="accent1"/>
          </a:fillRef>
          <a:effectRef idx="0">
            <a:schemeClr val="accent1"/>
          </a:effectRef>
          <a:fontRef idx="minor">
            <a:schemeClr val="tx1"/>
          </a:fontRef>
        </p:style>
      </p:cxnSp>
      <p:cxnSp>
        <p:nvCxnSpPr>
          <p:cNvPr id="479" name="直接连接符 478">
            <a:extLst>
              <a:ext uri="{FF2B5EF4-FFF2-40B4-BE49-F238E27FC236}">
                <a16:creationId xmlns:a16="http://schemas.microsoft.com/office/drawing/2014/main" id="{2EDCF712-B236-4D69-9326-9E2E213073F4}"/>
              </a:ext>
            </a:extLst>
          </p:cNvPr>
          <p:cNvCxnSpPr>
            <a:cxnSpLocks/>
          </p:cNvCxnSpPr>
          <p:nvPr/>
        </p:nvCxnSpPr>
        <p:spPr>
          <a:xfrm>
            <a:off x="3097386" y="2891612"/>
            <a:ext cx="0" cy="930828"/>
          </a:xfrm>
          <a:prstGeom prst="line">
            <a:avLst/>
          </a:prstGeom>
          <a:ln w="19050">
            <a:solidFill>
              <a:srgbClr val="F4B183"/>
            </a:solidFill>
            <a:prstDash val="dash"/>
          </a:ln>
        </p:spPr>
        <p:style>
          <a:lnRef idx="1">
            <a:schemeClr val="accent1"/>
          </a:lnRef>
          <a:fillRef idx="0">
            <a:schemeClr val="accent1"/>
          </a:fillRef>
          <a:effectRef idx="0">
            <a:schemeClr val="accent1"/>
          </a:effectRef>
          <a:fontRef idx="minor">
            <a:schemeClr val="tx1"/>
          </a:fontRef>
        </p:style>
      </p:cxnSp>
      <p:cxnSp>
        <p:nvCxnSpPr>
          <p:cNvPr id="482" name="直接连接符 481">
            <a:extLst>
              <a:ext uri="{FF2B5EF4-FFF2-40B4-BE49-F238E27FC236}">
                <a16:creationId xmlns:a16="http://schemas.microsoft.com/office/drawing/2014/main" id="{B6D626DE-5EC0-4E5A-A34B-4D5621269EAA}"/>
              </a:ext>
            </a:extLst>
          </p:cNvPr>
          <p:cNvCxnSpPr>
            <a:cxnSpLocks/>
          </p:cNvCxnSpPr>
          <p:nvPr/>
        </p:nvCxnSpPr>
        <p:spPr>
          <a:xfrm>
            <a:off x="3437518" y="2891612"/>
            <a:ext cx="0" cy="930828"/>
          </a:xfrm>
          <a:prstGeom prst="line">
            <a:avLst/>
          </a:prstGeom>
          <a:ln w="19050">
            <a:solidFill>
              <a:srgbClr val="F4B183"/>
            </a:solidFill>
            <a:prstDash val="dash"/>
          </a:ln>
        </p:spPr>
        <p:style>
          <a:lnRef idx="1">
            <a:schemeClr val="accent1"/>
          </a:lnRef>
          <a:fillRef idx="0">
            <a:schemeClr val="accent1"/>
          </a:fillRef>
          <a:effectRef idx="0">
            <a:schemeClr val="accent1"/>
          </a:effectRef>
          <a:fontRef idx="minor">
            <a:schemeClr val="tx1"/>
          </a:fontRef>
        </p:style>
      </p:cxnSp>
      <p:sp>
        <p:nvSpPr>
          <p:cNvPr id="483" name="椭圆 482">
            <a:extLst>
              <a:ext uri="{FF2B5EF4-FFF2-40B4-BE49-F238E27FC236}">
                <a16:creationId xmlns:a16="http://schemas.microsoft.com/office/drawing/2014/main" id="{3A825C26-01BE-44F4-9E9A-CDEB512C4334}"/>
              </a:ext>
            </a:extLst>
          </p:cNvPr>
          <p:cNvSpPr/>
          <p:nvPr/>
        </p:nvSpPr>
        <p:spPr>
          <a:xfrm>
            <a:off x="3186888" y="352592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椭圆 483">
            <a:extLst>
              <a:ext uri="{FF2B5EF4-FFF2-40B4-BE49-F238E27FC236}">
                <a16:creationId xmlns:a16="http://schemas.microsoft.com/office/drawing/2014/main" id="{114C3016-4FBA-428B-8E95-0A47D86C6BF0}"/>
              </a:ext>
            </a:extLst>
          </p:cNvPr>
          <p:cNvSpPr/>
          <p:nvPr/>
        </p:nvSpPr>
        <p:spPr>
          <a:xfrm>
            <a:off x="3193771" y="36283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椭圆 484">
            <a:extLst>
              <a:ext uri="{FF2B5EF4-FFF2-40B4-BE49-F238E27FC236}">
                <a16:creationId xmlns:a16="http://schemas.microsoft.com/office/drawing/2014/main" id="{3BDD5757-52E9-442B-89E3-ED818D69319C}"/>
              </a:ext>
            </a:extLst>
          </p:cNvPr>
          <p:cNvSpPr/>
          <p:nvPr/>
        </p:nvSpPr>
        <p:spPr>
          <a:xfrm>
            <a:off x="3226538" y="370595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椭圆 485">
            <a:extLst>
              <a:ext uri="{FF2B5EF4-FFF2-40B4-BE49-F238E27FC236}">
                <a16:creationId xmlns:a16="http://schemas.microsoft.com/office/drawing/2014/main" id="{A07B5F1E-7118-48DD-8870-2BBEE532B933}"/>
              </a:ext>
            </a:extLst>
          </p:cNvPr>
          <p:cNvSpPr/>
          <p:nvPr/>
        </p:nvSpPr>
        <p:spPr>
          <a:xfrm>
            <a:off x="3189034" y="373970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椭圆 486">
            <a:extLst>
              <a:ext uri="{FF2B5EF4-FFF2-40B4-BE49-F238E27FC236}">
                <a16:creationId xmlns:a16="http://schemas.microsoft.com/office/drawing/2014/main" id="{353DB6A9-D856-40F3-A2B8-0D76FDD7EBAE}"/>
              </a:ext>
            </a:extLst>
          </p:cNvPr>
          <p:cNvSpPr/>
          <p:nvPr/>
        </p:nvSpPr>
        <p:spPr>
          <a:xfrm>
            <a:off x="3227253" y="3767231"/>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椭圆 487">
            <a:extLst>
              <a:ext uri="{FF2B5EF4-FFF2-40B4-BE49-F238E27FC236}">
                <a16:creationId xmlns:a16="http://schemas.microsoft.com/office/drawing/2014/main" id="{CF33B3EC-6F22-409A-8E62-2D612C9C929E}"/>
              </a:ext>
            </a:extLst>
          </p:cNvPr>
          <p:cNvSpPr/>
          <p:nvPr/>
        </p:nvSpPr>
        <p:spPr>
          <a:xfrm>
            <a:off x="3268643" y="373781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椭圆 488">
            <a:extLst>
              <a:ext uri="{FF2B5EF4-FFF2-40B4-BE49-F238E27FC236}">
                <a16:creationId xmlns:a16="http://schemas.microsoft.com/office/drawing/2014/main" id="{755252E4-D2A6-4A04-AA99-5DBE009A09FF}"/>
              </a:ext>
            </a:extLst>
          </p:cNvPr>
          <p:cNvSpPr/>
          <p:nvPr/>
        </p:nvSpPr>
        <p:spPr>
          <a:xfrm>
            <a:off x="3280515" y="365124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椭圆 489">
            <a:extLst>
              <a:ext uri="{FF2B5EF4-FFF2-40B4-BE49-F238E27FC236}">
                <a16:creationId xmlns:a16="http://schemas.microsoft.com/office/drawing/2014/main" id="{3469A9E6-E382-470F-9156-4534690A3C53}"/>
              </a:ext>
            </a:extLst>
          </p:cNvPr>
          <p:cNvSpPr/>
          <p:nvPr/>
        </p:nvSpPr>
        <p:spPr>
          <a:xfrm>
            <a:off x="3336349" y="358825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565E4441-2626-4806-B47C-5F76F60FBC46}"/>
              </a:ext>
            </a:extLst>
          </p:cNvPr>
          <p:cNvSpPr/>
          <p:nvPr/>
        </p:nvSpPr>
        <p:spPr>
          <a:xfrm>
            <a:off x="3329043" y="366754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椭圆 491">
            <a:extLst>
              <a:ext uri="{FF2B5EF4-FFF2-40B4-BE49-F238E27FC236}">
                <a16:creationId xmlns:a16="http://schemas.microsoft.com/office/drawing/2014/main" id="{B7AA1D4D-A5AE-4B5F-97F4-E275A7AF36A5}"/>
              </a:ext>
            </a:extLst>
          </p:cNvPr>
          <p:cNvSpPr/>
          <p:nvPr/>
        </p:nvSpPr>
        <p:spPr>
          <a:xfrm>
            <a:off x="3339170" y="372007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椭圆 492">
            <a:extLst>
              <a:ext uri="{FF2B5EF4-FFF2-40B4-BE49-F238E27FC236}">
                <a16:creationId xmlns:a16="http://schemas.microsoft.com/office/drawing/2014/main" id="{B99455D8-423C-4DE5-8362-FFADB8D0A259}"/>
              </a:ext>
            </a:extLst>
          </p:cNvPr>
          <p:cNvSpPr/>
          <p:nvPr/>
        </p:nvSpPr>
        <p:spPr>
          <a:xfrm>
            <a:off x="3158633" y="368041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椭圆 493">
            <a:extLst>
              <a:ext uri="{FF2B5EF4-FFF2-40B4-BE49-F238E27FC236}">
                <a16:creationId xmlns:a16="http://schemas.microsoft.com/office/drawing/2014/main" id="{697461AA-2319-496D-A3EB-32C3CD0E5FD6}"/>
              </a:ext>
            </a:extLst>
          </p:cNvPr>
          <p:cNvSpPr/>
          <p:nvPr/>
        </p:nvSpPr>
        <p:spPr>
          <a:xfrm>
            <a:off x="3105150" y="3565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椭圆 494">
            <a:extLst>
              <a:ext uri="{FF2B5EF4-FFF2-40B4-BE49-F238E27FC236}">
                <a16:creationId xmlns:a16="http://schemas.microsoft.com/office/drawing/2014/main" id="{CF8CC4BB-0CFC-441D-A6FA-33B869C91125}"/>
              </a:ext>
            </a:extLst>
          </p:cNvPr>
          <p:cNvSpPr/>
          <p:nvPr/>
        </p:nvSpPr>
        <p:spPr>
          <a:xfrm>
            <a:off x="3044418" y="345491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椭圆 495">
            <a:extLst>
              <a:ext uri="{FF2B5EF4-FFF2-40B4-BE49-F238E27FC236}">
                <a16:creationId xmlns:a16="http://schemas.microsoft.com/office/drawing/2014/main" id="{1FF4E6D0-DCD8-4B91-ACFD-848949351BA9}"/>
              </a:ext>
            </a:extLst>
          </p:cNvPr>
          <p:cNvSpPr/>
          <p:nvPr/>
        </p:nvSpPr>
        <p:spPr>
          <a:xfrm>
            <a:off x="2922515" y="328830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椭圆 496">
            <a:extLst>
              <a:ext uri="{FF2B5EF4-FFF2-40B4-BE49-F238E27FC236}">
                <a16:creationId xmlns:a16="http://schemas.microsoft.com/office/drawing/2014/main" id="{266A1714-E8A1-4170-93F5-B34EA8FD98FD}"/>
              </a:ext>
            </a:extLst>
          </p:cNvPr>
          <p:cNvSpPr/>
          <p:nvPr/>
        </p:nvSpPr>
        <p:spPr>
          <a:xfrm>
            <a:off x="3117994" y="333707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椭圆 497">
            <a:extLst>
              <a:ext uri="{FF2B5EF4-FFF2-40B4-BE49-F238E27FC236}">
                <a16:creationId xmlns:a16="http://schemas.microsoft.com/office/drawing/2014/main" id="{96685190-0596-45BD-B54B-4BFA1046D51E}"/>
              </a:ext>
            </a:extLst>
          </p:cNvPr>
          <p:cNvSpPr/>
          <p:nvPr/>
        </p:nvSpPr>
        <p:spPr>
          <a:xfrm>
            <a:off x="3122727" y="3441321"/>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椭圆 498">
            <a:extLst>
              <a:ext uri="{FF2B5EF4-FFF2-40B4-BE49-F238E27FC236}">
                <a16:creationId xmlns:a16="http://schemas.microsoft.com/office/drawing/2014/main" id="{B00E4894-9501-4877-BA0F-6441BECC0D02}"/>
              </a:ext>
            </a:extLst>
          </p:cNvPr>
          <p:cNvSpPr/>
          <p:nvPr/>
        </p:nvSpPr>
        <p:spPr>
          <a:xfrm>
            <a:off x="3274879" y="348694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椭圆 499">
            <a:extLst>
              <a:ext uri="{FF2B5EF4-FFF2-40B4-BE49-F238E27FC236}">
                <a16:creationId xmlns:a16="http://schemas.microsoft.com/office/drawing/2014/main" id="{44B376B1-8C2D-47F1-B78F-17076B35422C}"/>
              </a:ext>
            </a:extLst>
          </p:cNvPr>
          <p:cNvSpPr/>
          <p:nvPr/>
        </p:nvSpPr>
        <p:spPr>
          <a:xfrm>
            <a:off x="3351921" y="345755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椭圆 500">
            <a:extLst>
              <a:ext uri="{FF2B5EF4-FFF2-40B4-BE49-F238E27FC236}">
                <a16:creationId xmlns:a16="http://schemas.microsoft.com/office/drawing/2014/main" id="{4888BA18-8E98-4E41-ABC3-EEE5ED727F8E}"/>
              </a:ext>
            </a:extLst>
          </p:cNvPr>
          <p:cNvSpPr/>
          <p:nvPr/>
        </p:nvSpPr>
        <p:spPr>
          <a:xfrm>
            <a:off x="3258654" y="3602120"/>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椭圆 501">
            <a:extLst>
              <a:ext uri="{FF2B5EF4-FFF2-40B4-BE49-F238E27FC236}">
                <a16:creationId xmlns:a16="http://schemas.microsoft.com/office/drawing/2014/main" id="{8C44C6E6-7621-4318-8C6E-3C1F578D6BCF}"/>
              </a:ext>
            </a:extLst>
          </p:cNvPr>
          <p:cNvSpPr/>
          <p:nvPr/>
        </p:nvSpPr>
        <p:spPr>
          <a:xfrm>
            <a:off x="3152542" y="361016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椭圆 502">
            <a:extLst>
              <a:ext uri="{FF2B5EF4-FFF2-40B4-BE49-F238E27FC236}">
                <a16:creationId xmlns:a16="http://schemas.microsoft.com/office/drawing/2014/main" id="{5CA0EACF-7961-4492-994B-658C9EE18DDB}"/>
              </a:ext>
            </a:extLst>
          </p:cNvPr>
          <p:cNvSpPr/>
          <p:nvPr/>
        </p:nvSpPr>
        <p:spPr>
          <a:xfrm>
            <a:off x="3499404" y="331116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椭圆 503">
            <a:extLst>
              <a:ext uri="{FF2B5EF4-FFF2-40B4-BE49-F238E27FC236}">
                <a16:creationId xmlns:a16="http://schemas.microsoft.com/office/drawing/2014/main" id="{2A3CD8FF-7E45-4F1D-B422-AC8BABF92E7A}"/>
              </a:ext>
            </a:extLst>
          </p:cNvPr>
          <p:cNvSpPr/>
          <p:nvPr/>
        </p:nvSpPr>
        <p:spPr>
          <a:xfrm>
            <a:off x="3605171" y="319327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椭圆 504">
            <a:extLst>
              <a:ext uri="{FF2B5EF4-FFF2-40B4-BE49-F238E27FC236}">
                <a16:creationId xmlns:a16="http://schemas.microsoft.com/office/drawing/2014/main" id="{4C01492F-32E5-4392-AFDB-ED9EC4F8CAD7}"/>
              </a:ext>
            </a:extLst>
          </p:cNvPr>
          <p:cNvSpPr/>
          <p:nvPr/>
        </p:nvSpPr>
        <p:spPr>
          <a:xfrm>
            <a:off x="3532263" y="3101140"/>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椭圆 505">
            <a:extLst>
              <a:ext uri="{FF2B5EF4-FFF2-40B4-BE49-F238E27FC236}">
                <a16:creationId xmlns:a16="http://schemas.microsoft.com/office/drawing/2014/main" id="{9448C44C-8384-4FBA-878D-305BAF9352C1}"/>
              </a:ext>
            </a:extLst>
          </p:cNvPr>
          <p:cNvSpPr/>
          <p:nvPr/>
        </p:nvSpPr>
        <p:spPr>
          <a:xfrm>
            <a:off x="3696735" y="307233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椭圆 506">
            <a:extLst>
              <a:ext uri="{FF2B5EF4-FFF2-40B4-BE49-F238E27FC236}">
                <a16:creationId xmlns:a16="http://schemas.microsoft.com/office/drawing/2014/main" id="{C4C82948-A59B-4251-8548-3DF59FECC380}"/>
              </a:ext>
            </a:extLst>
          </p:cNvPr>
          <p:cNvSpPr/>
          <p:nvPr/>
        </p:nvSpPr>
        <p:spPr>
          <a:xfrm>
            <a:off x="2888028" y="320581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椭圆 507">
            <a:extLst>
              <a:ext uri="{FF2B5EF4-FFF2-40B4-BE49-F238E27FC236}">
                <a16:creationId xmlns:a16="http://schemas.microsoft.com/office/drawing/2014/main" id="{AD5B4B92-AA41-4F6A-B12B-E717293F42F3}"/>
              </a:ext>
            </a:extLst>
          </p:cNvPr>
          <p:cNvSpPr/>
          <p:nvPr/>
        </p:nvSpPr>
        <p:spPr>
          <a:xfrm>
            <a:off x="2847072" y="328302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椭圆 508">
            <a:extLst>
              <a:ext uri="{FF2B5EF4-FFF2-40B4-BE49-F238E27FC236}">
                <a16:creationId xmlns:a16="http://schemas.microsoft.com/office/drawing/2014/main" id="{E988BC3D-604A-4FDB-A12D-6DAD11A608CA}"/>
              </a:ext>
            </a:extLst>
          </p:cNvPr>
          <p:cNvSpPr/>
          <p:nvPr/>
        </p:nvSpPr>
        <p:spPr>
          <a:xfrm>
            <a:off x="2981101" y="3192984"/>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椭圆 509">
            <a:extLst>
              <a:ext uri="{FF2B5EF4-FFF2-40B4-BE49-F238E27FC236}">
                <a16:creationId xmlns:a16="http://schemas.microsoft.com/office/drawing/2014/main" id="{419EB461-323A-499F-8B56-AF49067B678C}"/>
              </a:ext>
            </a:extLst>
          </p:cNvPr>
          <p:cNvSpPr/>
          <p:nvPr/>
        </p:nvSpPr>
        <p:spPr>
          <a:xfrm>
            <a:off x="3331754" y="335110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椭圆 510">
            <a:extLst>
              <a:ext uri="{FF2B5EF4-FFF2-40B4-BE49-F238E27FC236}">
                <a16:creationId xmlns:a16="http://schemas.microsoft.com/office/drawing/2014/main" id="{0EF8839D-20C1-41B7-B8A0-82F58ED7769A}"/>
              </a:ext>
            </a:extLst>
          </p:cNvPr>
          <p:cNvSpPr/>
          <p:nvPr/>
        </p:nvSpPr>
        <p:spPr>
          <a:xfrm>
            <a:off x="3351840" y="352414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2" name="组合 511">
            <a:extLst>
              <a:ext uri="{FF2B5EF4-FFF2-40B4-BE49-F238E27FC236}">
                <a16:creationId xmlns:a16="http://schemas.microsoft.com/office/drawing/2014/main" id="{F9FF81BF-E370-4953-9EB6-54CB1591F135}"/>
              </a:ext>
            </a:extLst>
          </p:cNvPr>
          <p:cNvGrpSpPr/>
          <p:nvPr/>
        </p:nvGrpSpPr>
        <p:grpSpPr>
          <a:xfrm>
            <a:off x="4210322" y="4924616"/>
            <a:ext cx="1206064" cy="969170"/>
            <a:chOff x="3400334" y="4926062"/>
            <a:chExt cx="1206064" cy="969170"/>
          </a:xfrm>
        </p:grpSpPr>
        <p:cxnSp>
          <p:nvCxnSpPr>
            <p:cNvPr id="245" name="直接连接符 244">
              <a:extLst>
                <a:ext uri="{FF2B5EF4-FFF2-40B4-BE49-F238E27FC236}">
                  <a16:creationId xmlns:a16="http://schemas.microsoft.com/office/drawing/2014/main" id="{9B5D23CC-748F-420F-9C9D-FF31E9F905E7}"/>
                </a:ext>
              </a:extLst>
            </p:cNvPr>
            <p:cNvCxnSpPr>
              <a:cxnSpLocks/>
            </p:cNvCxnSpPr>
            <p:nvPr/>
          </p:nvCxnSpPr>
          <p:spPr>
            <a:xfrm>
              <a:off x="3417198" y="4939176"/>
              <a:ext cx="0" cy="9560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F44B26EF-4B9C-4DC7-8B4B-F52523DF5721}"/>
                </a:ext>
              </a:extLst>
            </p:cNvPr>
            <p:cNvCxnSpPr>
              <a:cxnSpLocks/>
            </p:cNvCxnSpPr>
            <p:nvPr/>
          </p:nvCxnSpPr>
          <p:spPr>
            <a:xfrm>
              <a:off x="3405366" y="5882118"/>
              <a:ext cx="11810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0" name="直接连接符 459">
              <a:extLst>
                <a:ext uri="{FF2B5EF4-FFF2-40B4-BE49-F238E27FC236}">
                  <a16:creationId xmlns:a16="http://schemas.microsoft.com/office/drawing/2014/main" id="{0927FA03-4392-43C7-98C6-A21F1ED49284}"/>
                </a:ext>
              </a:extLst>
            </p:cNvPr>
            <p:cNvCxnSpPr>
              <a:cxnSpLocks/>
            </p:cNvCxnSpPr>
            <p:nvPr/>
          </p:nvCxnSpPr>
          <p:spPr>
            <a:xfrm>
              <a:off x="3707357" y="4926062"/>
              <a:ext cx="0" cy="9560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1" name="直接连接符 460">
              <a:extLst>
                <a:ext uri="{FF2B5EF4-FFF2-40B4-BE49-F238E27FC236}">
                  <a16:creationId xmlns:a16="http://schemas.microsoft.com/office/drawing/2014/main" id="{081053A2-044E-4189-8DBF-01313B2CAB08}"/>
                </a:ext>
              </a:extLst>
            </p:cNvPr>
            <p:cNvCxnSpPr>
              <a:cxnSpLocks/>
            </p:cNvCxnSpPr>
            <p:nvPr/>
          </p:nvCxnSpPr>
          <p:spPr>
            <a:xfrm>
              <a:off x="4009668" y="4939176"/>
              <a:ext cx="0" cy="9560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2" name="直接连接符 461">
              <a:extLst>
                <a:ext uri="{FF2B5EF4-FFF2-40B4-BE49-F238E27FC236}">
                  <a16:creationId xmlns:a16="http://schemas.microsoft.com/office/drawing/2014/main" id="{93958E7F-8B02-4F65-B315-7C28EC1071FB}"/>
                </a:ext>
              </a:extLst>
            </p:cNvPr>
            <p:cNvCxnSpPr>
              <a:cxnSpLocks/>
            </p:cNvCxnSpPr>
            <p:nvPr/>
          </p:nvCxnSpPr>
          <p:spPr>
            <a:xfrm>
              <a:off x="4313207" y="4939176"/>
              <a:ext cx="0" cy="9560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3" name="直接连接符 462">
              <a:extLst>
                <a:ext uri="{FF2B5EF4-FFF2-40B4-BE49-F238E27FC236}">
                  <a16:creationId xmlns:a16="http://schemas.microsoft.com/office/drawing/2014/main" id="{4B40C121-0B6C-4830-8015-AC2C48BDA6AC}"/>
                </a:ext>
              </a:extLst>
            </p:cNvPr>
            <p:cNvCxnSpPr>
              <a:cxnSpLocks/>
            </p:cNvCxnSpPr>
            <p:nvPr/>
          </p:nvCxnSpPr>
          <p:spPr>
            <a:xfrm>
              <a:off x="4591809" y="4939176"/>
              <a:ext cx="0" cy="9560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6" name="直接连接符 465">
              <a:extLst>
                <a:ext uri="{FF2B5EF4-FFF2-40B4-BE49-F238E27FC236}">
                  <a16:creationId xmlns:a16="http://schemas.microsoft.com/office/drawing/2014/main" id="{E26985BF-4BCD-4715-BD33-96AD0ACBE3F9}"/>
                </a:ext>
              </a:extLst>
            </p:cNvPr>
            <p:cNvCxnSpPr>
              <a:cxnSpLocks/>
            </p:cNvCxnSpPr>
            <p:nvPr/>
          </p:nvCxnSpPr>
          <p:spPr>
            <a:xfrm>
              <a:off x="3401556" y="4939176"/>
              <a:ext cx="120352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7" name="直接连接符 466">
              <a:extLst>
                <a:ext uri="{FF2B5EF4-FFF2-40B4-BE49-F238E27FC236}">
                  <a16:creationId xmlns:a16="http://schemas.microsoft.com/office/drawing/2014/main" id="{FB2A184F-0A1C-4A1D-862D-F81D17E39A00}"/>
                </a:ext>
              </a:extLst>
            </p:cNvPr>
            <p:cNvCxnSpPr>
              <a:cxnSpLocks/>
            </p:cNvCxnSpPr>
            <p:nvPr/>
          </p:nvCxnSpPr>
          <p:spPr>
            <a:xfrm>
              <a:off x="3402874" y="5127136"/>
              <a:ext cx="120098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8" name="直接连接符 467">
              <a:extLst>
                <a:ext uri="{FF2B5EF4-FFF2-40B4-BE49-F238E27FC236}">
                  <a16:creationId xmlns:a16="http://schemas.microsoft.com/office/drawing/2014/main" id="{FB35A989-CE0B-4A82-92F9-6AAE587A6FFD}"/>
                </a:ext>
              </a:extLst>
            </p:cNvPr>
            <p:cNvCxnSpPr>
              <a:cxnSpLocks/>
            </p:cNvCxnSpPr>
            <p:nvPr/>
          </p:nvCxnSpPr>
          <p:spPr>
            <a:xfrm>
              <a:off x="3402874" y="5317636"/>
              <a:ext cx="120352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1" name="直接连接符 470">
              <a:extLst>
                <a:ext uri="{FF2B5EF4-FFF2-40B4-BE49-F238E27FC236}">
                  <a16:creationId xmlns:a16="http://schemas.microsoft.com/office/drawing/2014/main" id="{EF2D2C24-8359-4BDB-AD41-298E76A83466}"/>
                </a:ext>
              </a:extLst>
            </p:cNvPr>
            <p:cNvCxnSpPr>
              <a:cxnSpLocks/>
            </p:cNvCxnSpPr>
            <p:nvPr/>
          </p:nvCxnSpPr>
          <p:spPr>
            <a:xfrm>
              <a:off x="3402874" y="5510676"/>
              <a:ext cx="12011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2" name="直接连接符 471">
              <a:extLst>
                <a:ext uri="{FF2B5EF4-FFF2-40B4-BE49-F238E27FC236}">
                  <a16:creationId xmlns:a16="http://schemas.microsoft.com/office/drawing/2014/main" id="{AADA0F33-1245-40B4-8373-8459D4D3D031}"/>
                </a:ext>
              </a:extLst>
            </p:cNvPr>
            <p:cNvCxnSpPr>
              <a:cxnSpLocks/>
            </p:cNvCxnSpPr>
            <p:nvPr/>
          </p:nvCxnSpPr>
          <p:spPr>
            <a:xfrm>
              <a:off x="3400334" y="5680856"/>
              <a:ext cx="1203524"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13" name="箭头: 右 512">
            <a:extLst>
              <a:ext uri="{FF2B5EF4-FFF2-40B4-BE49-F238E27FC236}">
                <a16:creationId xmlns:a16="http://schemas.microsoft.com/office/drawing/2014/main" id="{4E2F7D58-68CE-42D4-B030-6097619F29E5}"/>
              </a:ext>
            </a:extLst>
          </p:cNvPr>
          <p:cNvSpPr/>
          <p:nvPr/>
        </p:nvSpPr>
        <p:spPr>
          <a:xfrm>
            <a:off x="3278019" y="5235091"/>
            <a:ext cx="723844" cy="85588"/>
          </a:xfrm>
          <a:prstGeom prst="rightArrow">
            <a:avLst>
              <a:gd name="adj1" fmla="val 50000"/>
              <a:gd name="adj2" fmla="val 1323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文本框 513">
            <a:extLst>
              <a:ext uri="{FF2B5EF4-FFF2-40B4-BE49-F238E27FC236}">
                <a16:creationId xmlns:a16="http://schemas.microsoft.com/office/drawing/2014/main" id="{4F5C89CE-EDC4-4DF7-A304-85DD4B860704}"/>
              </a:ext>
            </a:extLst>
          </p:cNvPr>
          <p:cNvSpPr txBox="1"/>
          <p:nvPr/>
        </p:nvSpPr>
        <p:spPr>
          <a:xfrm>
            <a:off x="3750782" y="6062363"/>
            <a:ext cx="2336570" cy="369332"/>
          </a:xfrm>
          <a:prstGeom prst="rect">
            <a:avLst/>
          </a:prstGeom>
          <a:noFill/>
        </p:spPr>
        <p:txBody>
          <a:bodyPr wrap="square" rtlCol="0">
            <a:spAutoFit/>
          </a:bodyPr>
          <a:lstStyle/>
          <a:p>
            <a:pPr algn="ctr"/>
            <a:r>
              <a:rPr lang="en-US" altLang="zh-CN" dirty="0"/>
              <a:t>Extract with meta</a:t>
            </a:r>
            <a:endParaRPr lang="zh-CN" altLang="en-US" dirty="0"/>
          </a:p>
        </p:txBody>
      </p:sp>
    </p:spTree>
    <p:extLst>
      <p:ext uri="{BB962C8B-B14F-4D97-AF65-F5344CB8AC3E}">
        <p14:creationId xmlns:p14="http://schemas.microsoft.com/office/powerpoint/2010/main" val="1387999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B06AE49D-4665-40E4-86D1-BFA6711852EF}"/>
              </a:ext>
            </a:extLst>
          </p:cNvPr>
          <p:cNvPicPr>
            <a:picLocks noChangeAspect="1"/>
          </p:cNvPicPr>
          <p:nvPr/>
        </p:nvPicPr>
        <p:blipFill rotWithShape="1">
          <a:blip r:embed="rId3"/>
          <a:srcRect l="5454" b="8819"/>
          <a:stretch/>
        </p:blipFill>
        <p:spPr>
          <a:xfrm>
            <a:off x="1699200" y="1949517"/>
            <a:ext cx="5591110" cy="3020834"/>
          </a:xfrm>
          <a:prstGeom prst="rect">
            <a:avLst/>
          </a:prstGeom>
        </p:spPr>
      </p:pic>
      <p:sp>
        <p:nvSpPr>
          <p:cNvPr id="3" name="标题 2">
            <a:extLst>
              <a:ext uri="{FF2B5EF4-FFF2-40B4-BE49-F238E27FC236}">
                <a16:creationId xmlns:a16="http://schemas.microsoft.com/office/drawing/2014/main" id="{C46B2DE3-F694-4183-8CD3-1A9B6C403826}"/>
              </a:ext>
            </a:extLst>
          </p:cNvPr>
          <p:cNvSpPr>
            <a:spLocks noGrp="1"/>
          </p:cNvSpPr>
          <p:nvPr>
            <p:ph type="title"/>
          </p:nvPr>
        </p:nvSpPr>
        <p:spPr>
          <a:xfrm>
            <a:off x="0" y="179991"/>
            <a:ext cx="8679180" cy="545703"/>
          </a:xfrm>
        </p:spPr>
        <p:txBody>
          <a:bodyPr>
            <a:normAutofit/>
          </a:bodyPr>
          <a:lstStyle/>
          <a:p>
            <a:r>
              <a:rPr lang="en-US" sz="2400" b="1" dirty="0">
                <a:latin typeface="+mn-lt"/>
              </a:rPr>
              <a:t>A</a:t>
            </a:r>
            <a:r>
              <a:rPr lang="en-US" altLang="zh-CN" sz="2400" b="1" dirty="0">
                <a:latin typeface="+mn-lt"/>
              </a:rPr>
              <a:t>tlas annotation and i</a:t>
            </a:r>
            <a:r>
              <a:rPr lang="en-US" sz="2400" b="1" dirty="0">
                <a:latin typeface="+mn-lt"/>
              </a:rPr>
              <a:t>dentif</a:t>
            </a:r>
            <a:r>
              <a:rPr lang="en-US" altLang="zh-CN" sz="2400" b="1" dirty="0">
                <a:latin typeface="+mn-lt"/>
              </a:rPr>
              <a:t>y</a:t>
            </a:r>
            <a:r>
              <a:rPr lang="en-US" sz="2400" b="1" dirty="0">
                <a:latin typeface="+mn-lt"/>
              </a:rPr>
              <a:t> a </a:t>
            </a:r>
            <a:r>
              <a:rPr lang="en-US" altLang="zh-CN" sz="2400" b="1" dirty="0">
                <a:latin typeface="+mn-lt"/>
              </a:rPr>
              <a:t>non-common </a:t>
            </a:r>
            <a:r>
              <a:rPr lang="en-US" sz="2400" b="1" dirty="0">
                <a:latin typeface="+mn-lt"/>
              </a:rPr>
              <a:t>B cell type</a:t>
            </a:r>
          </a:p>
        </p:txBody>
      </p:sp>
      <p:sp>
        <p:nvSpPr>
          <p:cNvPr id="2" name="灯片编号占位符 1">
            <a:extLst>
              <a:ext uri="{FF2B5EF4-FFF2-40B4-BE49-F238E27FC236}">
                <a16:creationId xmlns:a16="http://schemas.microsoft.com/office/drawing/2014/main" id="{56C4A6D3-B92C-4099-B95E-4A54064FB0BB}"/>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8" name="椭圆 7">
            <a:extLst>
              <a:ext uri="{FF2B5EF4-FFF2-40B4-BE49-F238E27FC236}">
                <a16:creationId xmlns:a16="http://schemas.microsoft.com/office/drawing/2014/main" id="{2F59ED59-491F-4A1A-8C96-8AAF26FC6B16}"/>
              </a:ext>
            </a:extLst>
          </p:cNvPr>
          <p:cNvSpPr/>
          <p:nvPr/>
        </p:nvSpPr>
        <p:spPr>
          <a:xfrm>
            <a:off x="6500313" y="1291740"/>
            <a:ext cx="849630" cy="853440"/>
          </a:xfrm>
          <a:prstGeom prst="ellipse">
            <a:avLst/>
          </a:prstGeom>
          <a:solidFill>
            <a:schemeClr val="accent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E286F9EC-2529-47A8-B718-F1CC104641B4}"/>
              </a:ext>
            </a:extLst>
          </p:cNvPr>
          <p:cNvGrpSpPr/>
          <p:nvPr/>
        </p:nvGrpSpPr>
        <p:grpSpPr>
          <a:xfrm>
            <a:off x="7250360" y="1558779"/>
            <a:ext cx="257177" cy="188943"/>
            <a:chOff x="5450203" y="5496321"/>
            <a:chExt cx="302897" cy="217122"/>
          </a:xfrm>
          <a:solidFill>
            <a:srgbClr val="C00000"/>
          </a:solidFill>
        </p:grpSpPr>
        <p:sp>
          <p:nvSpPr>
            <p:cNvPr id="10" name="梯形 9">
              <a:extLst>
                <a:ext uri="{FF2B5EF4-FFF2-40B4-BE49-F238E27FC236}">
                  <a16:creationId xmlns:a16="http://schemas.microsoft.com/office/drawing/2014/main" id="{AA2E6CE2-3A47-43BC-951A-8ED72313BFA5}"/>
                </a:ext>
              </a:extLst>
            </p:cNvPr>
            <p:cNvSpPr/>
            <p:nvPr/>
          </p:nvSpPr>
          <p:spPr>
            <a:xfrm>
              <a:off x="5450205" y="5553455"/>
              <a:ext cx="302895" cy="45719"/>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a:extLst>
                <a:ext uri="{FF2B5EF4-FFF2-40B4-BE49-F238E27FC236}">
                  <a16:creationId xmlns:a16="http://schemas.microsoft.com/office/drawing/2014/main" id="{D4769C7D-CCE5-4303-9BF2-8449E341586E}"/>
                </a:ext>
              </a:extLst>
            </p:cNvPr>
            <p:cNvSpPr/>
            <p:nvPr/>
          </p:nvSpPr>
          <p:spPr>
            <a:xfrm rot="10800000">
              <a:off x="5450203" y="5610589"/>
              <a:ext cx="302895" cy="45719"/>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E06743D-5F8E-47EC-9CC3-7DB89558ED40}"/>
                </a:ext>
              </a:extLst>
            </p:cNvPr>
            <p:cNvSpPr/>
            <p:nvPr/>
          </p:nvSpPr>
          <p:spPr>
            <a:xfrm flipV="1">
              <a:off x="5465445" y="5496321"/>
              <a:ext cx="171450" cy="4571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2B81C666-417F-4B0C-BE11-34800FB22755}"/>
                </a:ext>
              </a:extLst>
            </p:cNvPr>
            <p:cNvSpPr/>
            <p:nvPr/>
          </p:nvSpPr>
          <p:spPr>
            <a:xfrm flipV="1">
              <a:off x="5465445" y="5667724"/>
              <a:ext cx="171450" cy="4571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E1643F9F-CD51-4456-830F-D0F191A26348}"/>
              </a:ext>
            </a:extLst>
          </p:cNvPr>
          <p:cNvGrpSpPr/>
          <p:nvPr/>
        </p:nvGrpSpPr>
        <p:grpSpPr>
          <a:xfrm rot="2654301">
            <a:off x="6656022" y="1002767"/>
            <a:ext cx="386609" cy="391574"/>
            <a:chOff x="1154879" y="4755543"/>
            <a:chExt cx="421231" cy="422259"/>
          </a:xfrm>
          <a:solidFill>
            <a:srgbClr val="63318A"/>
          </a:solidFill>
        </p:grpSpPr>
        <p:cxnSp>
          <p:nvCxnSpPr>
            <p:cNvPr id="16" name="直接连接符 15">
              <a:extLst>
                <a:ext uri="{FF2B5EF4-FFF2-40B4-BE49-F238E27FC236}">
                  <a16:creationId xmlns:a16="http://schemas.microsoft.com/office/drawing/2014/main" id="{F29797A0-13B2-48C7-A383-99895B2F21BD}"/>
                </a:ext>
              </a:extLst>
            </p:cNvPr>
            <p:cNvCxnSpPr>
              <a:cxnSpLocks/>
            </p:cNvCxnSpPr>
            <p:nvPr/>
          </p:nvCxnSpPr>
          <p:spPr>
            <a:xfrm>
              <a:off x="1320480" y="5005818"/>
              <a:ext cx="219932" cy="171984"/>
            </a:xfrm>
            <a:prstGeom prst="line">
              <a:avLst/>
            </a:prstGeom>
            <a:grpFill/>
            <a:ln w="38100">
              <a:solidFill>
                <a:srgbClr val="63318A"/>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B4CB8ED-3E62-467B-A432-A80EF62374ED}"/>
                </a:ext>
              </a:extLst>
            </p:cNvPr>
            <p:cNvCxnSpPr>
              <a:cxnSpLocks/>
            </p:cNvCxnSpPr>
            <p:nvPr/>
          </p:nvCxnSpPr>
          <p:spPr>
            <a:xfrm>
              <a:off x="1365810" y="4962223"/>
              <a:ext cx="210300" cy="171984"/>
            </a:xfrm>
            <a:prstGeom prst="line">
              <a:avLst/>
            </a:prstGeom>
            <a:grpFill/>
            <a:ln w="38100">
              <a:solidFill>
                <a:srgbClr val="63318A"/>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E36B511-A50B-493E-9191-AE3B1AE4DB2A}"/>
                </a:ext>
              </a:extLst>
            </p:cNvPr>
            <p:cNvCxnSpPr>
              <a:cxnSpLocks/>
            </p:cNvCxnSpPr>
            <p:nvPr/>
          </p:nvCxnSpPr>
          <p:spPr>
            <a:xfrm flipH="1">
              <a:off x="1366077" y="4801386"/>
              <a:ext cx="40616" cy="184404"/>
            </a:xfrm>
            <a:prstGeom prst="line">
              <a:avLst/>
            </a:prstGeom>
            <a:grpFill/>
            <a:ln w="38100">
              <a:solidFill>
                <a:srgbClr val="63318A"/>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64C8F5A-9B03-4C68-81C7-60E3781CA088}"/>
                </a:ext>
              </a:extLst>
            </p:cNvPr>
            <p:cNvCxnSpPr>
              <a:cxnSpLocks/>
            </p:cNvCxnSpPr>
            <p:nvPr/>
          </p:nvCxnSpPr>
          <p:spPr>
            <a:xfrm flipH="1">
              <a:off x="1154879" y="5007139"/>
              <a:ext cx="182394" cy="109463"/>
            </a:xfrm>
            <a:prstGeom prst="line">
              <a:avLst/>
            </a:prstGeom>
            <a:grpFill/>
            <a:ln w="38100">
              <a:solidFill>
                <a:srgbClr val="63318A"/>
              </a:solidFill>
            </a:ln>
          </p:spPr>
          <p:style>
            <a:lnRef idx="1">
              <a:schemeClr val="accent1"/>
            </a:lnRef>
            <a:fillRef idx="0">
              <a:schemeClr val="accent1"/>
            </a:fillRef>
            <a:effectRef idx="0">
              <a:schemeClr val="accent1"/>
            </a:effectRef>
            <a:fontRef idx="minor">
              <a:schemeClr val="tx1"/>
            </a:fontRef>
          </p:style>
        </p:cxnSp>
        <p:sp>
          <p:nvSpPr>
            <p:cNvPr id="20" name="梯形 19">
              <a:extLst>
                <a:ext uri="{FF2B5EF4-FFF2-40B4-BE49-F238E27FC236}">
                  <a16:creationId xmlns:a16="http://schemas.microsoft.com/office/drawing/2014/main" id="{E228FC70-7CDC-4C96-99C6-4D6AAD919733}"/>
                </a:ext>
              </a:extLst>
            </p:cNvPr>
            <p:cNvSpPr/>
            <p:nvPr/>
          </p:nvSpPr>
          <p:spPr>
            <a:xfrm rot="19829025">
              <a:off x="1159031" y="5090155"/>
              <a:ext cx="215780" cy="45719"/>
            </a:xfrm>
            <a:prstGeom prst="trapezoid">
              <a:avLst>
                <a:gd name="adj" fmla="val 110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梯形 20">
              <a:extLst>
                <a:ext uri="{FF2B5EF4-FFF2-40B4-BE49-F238E27FC236}">
                  <a16:creationId xmlns:a16="http://schemas.microsoft.com/office/drawing/2014/main" id="{479FCABE-6BAF-4668-A6CD-1F74D71E1324}"/>
                </a:ext>
              </a:extLst>
            </p:cNvPr>
            <p:cNvSpPr/>
            <p:nvPr/>
          </p:nvSpPr>
          <p:spPr>
            <a:xfrm rot="16972882">
              <a:off x="1328319" y="4853301"/>
              <a:ext cx="241236" cy="45719"/>
            </a:xfrm>
            <a:prstGeom prst="trapezoid">
              <a:avLst>
                <a:gd name="adj" fmla="val 110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A36420A5-0A7F-4A6B-8A0E-9D8CA9DFAE13}"/>
              </a:ext>
            </a:extLst>
          </p:cNvPr>
          <p:cNvSpPr txBox="1"/>
          <p:nvPr/>
        </p:nvSpPr>
        <p:spPr>
          <a:xfrm>
            <a:off x="7407954" y="1361936"/>
            <a:ext cx="1063752" cy="261610"/>
          </a:xfrm>
          <a:prstGeom prst="rect">
            <a:avLst/>
          </a:prstGeom>
          <a:noFill/>
        </p:spPr>
        <p:txBody>
          <a:bodyPr wrap="square" rtlCol="0">
            <a:spAutoFit/>
          </a:bodyPr>
          <a:lstStyle/>
          <a:p>
            <a:r>
              <a:rPr lang="en-US" altLang="zh-CN" sz="1100" b="1" dirty="0">
                <a:solidFill>
                  <a:srgbClr val="C00000"/>
                </a:solidFill>
              </a:rPr>
              <a:t>CD3</a:t>
            </a:r>
            <a:endParaRPr lang="zh-CN" altLang="en-US" sz="1100" b="1" dirty="0">
              <a:solidFill>
                <a:srgbClr val="C00000"/>
              </a:solidFill>
            </a:endParaRPr>
          </a:p>
        </p:txBody>
      </p:sp>
      <p:cxnSp>
        <p:nvCxnSpPr>
          <p:cNvPr id="25" name="直接连接符 24">
            <a:extLst>
              <a:ext uri="{FF2B5EF4-FFF2-40B4-BE49-F238E27FC236}">
                <a16:creationId xmlns:a16="http://schemas.microsoft.com/office/drawing/2014/main" id="{39EE73AE-E246-4E6E-A3C6-69FC881FA927}"/>
              </a:ext>
            </a:extLst>
          </p:cNvPr>
          <p:cNvCxnSpPr/>
          <p:nvPr/>
        </p:nvCxnSpPr>
        <p:spPr>
          <a:xfrm flipH="1" flipV="1">
            <a:off x="2179320" y="1681078"/>
            <a:ext cx="967740" cy="841142"/>
          </a:xfrm>
          <a:prstGeom prst="line">
            <a:avLst/>
          </a:prstGeom>
          <a:ln>
            <a:solidFill>
              <a:srgbClr val="37CFBA"/>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0CA2C274-429F-4063-8A20-E5CD7CF1E134}"/>
              </a:ext>
            </a:extLst>
          </p:cNvPr>
          <p:cNvSpPr/>
          <p:nvPr/>
        </p:nvSpPr>
        <p:spPr>
          <a:xfrm>
            <a:off x="1589432" y="1444450"/>
            <a:ext cx="765147" cy="296280"/>
          </a:xfrm>
          <a:prstGeom prst="rect">
            <a:avLst/>
          </a:prstGeom>
          <a:solidFill>
            <a:srgbClr val="37C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naive</a:t>
            </a:r>
            <a:endParaRPr lang="zh-CN" altLang="en-US" dirty="0"/>
          </a:p>
        </p:txBody>
      </p:sp>
      <p:cxnSp>
        <p:nvCxnSpPr>
          <p:cNvPr id="27" name="直接连接符 26">
            <a:extLst>
              <a:ext uri="{FF2B5EF4-FFF2-40B4-BE49-F238E27FC236}">
                <a16:creationId xmlns:a16="http://schemas.microsoft.com/office/drawing/2014/main" id="{1F031122-B8BE-4451-81B9-32732023D75D}"/>
              </a:ext>
            </a:extLst>
          </p:cNvPr>
          <p:cNvCxnSpPr/>
          <p:nvPr/>
        </p:nvCxnSpPr>
        <p:spPr>
          <a:xfrm flipH="1" flipV="1">
            <a:off x="5776955" y="4209736"/>
            <a:ext cx="967740" cy="841142"/>
          </a:xfrm>
          <a:prstGeom prst="line">
            <a:avLst/>
          </a:prstGeom>
          <a:ln>
            <a:solidFill>
              <a:srgbClr val="33B8FF"/>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63B49A3E-ED9B-4F61-8DBD-8546ACEE7A52}"/>
              </a:ext>
            </a:extLst>
          </p:cNvPr>
          <p:cNvSpPr/>
          <p:nvPr/>
        </p:nvSpPr>
        <p:spPr>
          <a:xfrm>
            <a:off x="6600840" y="5001824"/>
            <a:ext cx="967740" cy="275056"/>
          </a:xfrm>
          <a:prstGeom prst="rect">
            <a:avLst/>
          </a:prstGeom>
          <a:solidFill>
            <a:srgbClr val="33B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plasma</a:t>
            </a:r>
            <a:endParaRPr lang="zh-CN" altLang="en-US" dirty="0"/>
          </a:p>
        </p:txBody>
      </p:sp>
      <p:cxnSp>
        <p:nvCxnSpPr>
          <p:cNvPr id="30" name="直接连接符 29">
            <a:extLst>
              <a:ext uri="{FF2B5EF4-FFF2-40B4-BE49-F238E27FC236}">
                <a16:creationId xmlns:a16="http://schemas.microsoft.com/office/drawing/2014/main" id="{4728A796-A889-4F6F-BBDA-3920BEC087CA}"/>
              </a:ext>
            </a:extLst>
          </p:cNvPr>
          <p:cNvCxnSpPr>
            <a:cxnSpLocks/>
            <a:stCxn id="38" idx="2"/>
          </p:cNvCxnSpPr>
          <p:nvPr/>
        </p:nvCxnSpPr>
        <p:spPr>
          <a:xfrm flipH="1">
            <a:off x="3677314" y="1689093"/>
            <a:ext cx="647282" cy="964311"/>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6A25196-5DB9-4D51-9CDF-40AB60F349CB}"/>
              </a:ext>
            </a:extLst>
          </p:cNvPr>
          <p:cNvCxnSpPr>
            <a:cxnSpLocks/>
          </p:cNvCxnSpPr>
          <p:nvPr/>
        </p:nvCxnSpPr>
        <p:spPr>
          <a:xfrm flipH="1">
            <a:off x="5494020" y="3043545"/>
            <a:ext cx="1870018" cy="61817"/>
          </a:xfrm>
          <a:prstGeom prst="line">
            <a:avLst/>
          </a:prstGeom>
          <a:ln>
            <a:solidFill>
              <a:srgbClr val="B58CF7"/>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54B64EEA-726B-43C5-BDC4-55111F704FB6}"/>
              </a:ext>
            </a:extLst>
          </p:cNvPr>
          <p:cNvSpPr/>
          <p:nvPr/>
        </p:nvSpPr>
        <p:spPr>
          <a:xfrm>
            <a:off x="7364038" y="2865120"/>
            <a:ext cx="1315142" cy="309931"/>
          </a:xfrm>
          <a:prstGeom prst="rect">
            <a:avLst/>
          </a:prstGeom>
          <a:solidFill>
            <a:srgbClr val="B58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plasmablast</a:t>
            </a:r>
            <a:endParaRPr lang="zh-CN" altLang="en-US" dirty="0"/>
          </a:p>
        </p:txBody>
      </p:sp>
      <p:sp>
        <p:nvSpPr>
          <p:cNvPr id="38" name="矩形 37">
            <a:extLst>
              <a:ext uri="{FF2B5EF4-FFF2-40B4-BE49-F238E27FC236}">
                <a16:creationId xmlns:a16="http://schemas.microsoft.com/office/drawing/2014/main" id="{D326E00B-1893-483C-88E7-5AE02CCBE765}"/>
              </a:ext>
            </a:extLst>
          </p:cNvPr>
          <p:cNvSpPr/>
          <p:nvPr/>
        </p:nvSpPr>
        <p:spPr>
          <a:xfrm>
            <a:off x="3736947" y="1352705"/>
            <a:ext cx="1175297" cy="336388"/>
          </a:xfrm>
          <a:prstGeom prst="rect">
            <a:avLst/>
          </a:prstGeom>
          <a:solidFill>
            <a:srgbClr val="63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immature</a:t>
            </a:r>
            <a:endParaRPr lang="zh-CN" altLang="en-US" dirty="0"/>
          </a:p>
        </p:txBody>
      </p:sp>
      <p:cxnSp>
        <p:nvCxnSpPr>
          <p:cNvPr id="40" name="直接连接符 39">
            <a:extLst>
              <a:ext uri="{FF2B5EF4-FFF2-40B4-BE49-F238E27FC236}">
                <a16:creationId xmlns:a16="http://schemas.microsoft.com/office/drawing/2014/main" id="{7C0860F3-F42B-4DC8-838B-4D8ED2E21A55}"/>
              </a:ext>
            </a:extLst>
          </p:cNvPr>
          <p:cNvCxnSpPr>
            <a:cxnSpLocks/>
          </p:cNvCxnSpPr>
          <p:nvPr/>
        </p:nvCxnSpPr>
        <p:spPr>
          <a:xfrm flipH="1">
            <a:off x="4912244" y="2101649"/>
            <a:ext cx="927764" cy="896505"/>
          </a:xfrm>
          <a:prstGeom prst="line">
            <a:avLst/>
          </a:prstGeom>
          <a:ln>
            <a:solidFill>
              <a:srgbClr val="EF67EB"/>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0734F2A-70D2-47A1-B75D-95BA35EA0613}"/>
              </a:ext>
            </a:extLst>
          </p:cNvPr>
          <p:cNvCxnSpPr>
            <a:cxnSpLocks/>
            <a:stCxn id="44" idx="0"/>
          </p:cNvCxnSpPr>
          <p:nvPr/>
        </p:nvCxnSpPr>
        <p:spPr>
          <a:xfrm flipH="1" flipV="1">
            <a:off x="2095034" y="3802380"/>
            <a:ext cx="483870" cy="1949308"/>
          </a:xfrm>
          <a:prstGeom prst="line">
            <a:avLst/>
          </a:prstGeom>
          <a:ln>
            <a:solidFill>
              <a:srgbClr val="EF67EB"/>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1C57FE44-C598-440E-815C-81FCED8BF623}"/>
              </a:ext>
            </a:extLst>
          </p:cNvPr>
          <p:cNvSpPr/>
          <p:nvPr/>
        </p:nvSpPr>
        <p:spPr>
          <a:xfrm>
            <a:off x="2095034" y="5751688"/>
            <a:ext cx="967740" cy="27505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memory</a:t>
            </a:r>
            <a:endParaRPr lang="zh-CN" altLang="en-US" dirty="0"/>
          </a:p>
        </p:txBody>
      </p:sp>
      <p:cxnSp>
        <p:nvCxnSpPr>
          <p:cNvPr id="50" name="直接连接符 49">
            <a:extLst>
              <a:ext uri="{FF2B5EF4-FFF2-40B4-BE49-F238E27FC236}">
                <a16:creationId xmlns:a16="http://schemas.microsoft.com/office/drawing/2014/main" id="{86CDAAFD-50E4-40D2-AC24-355AA2830AE4}"/>
              </a:ext>
            </a:extLst>
          </p:cNvPr>
          <p:cNvCxnSpPr>
            <a:cxnSpLocks/>
          </p:cNvCxnSpPr>
          <p:nvPr/>
        </p:nvCxnSpPr>
        <p:spPr>
          <a:xfrm flipV="1">
            <a:off x="2574335" y="4209736"/>
            <a:ext cx="427945" cy="1533760"/>
          </a:xfrm>
          <a:prstGeom prst="line">
            <a:avLst/>
          </a:prstGeom>
          <a:ln>
            <a:solidFill>
              <a:srgbClr val="03BD5E"/>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F76EC29-0A5E-4107-B923-BDFFDAFE371E}"/>
              </a:ext>
            </a:extLst>
          </p:cNvPr>
          <p:cNvCxnSpPr>
            <a:cxnSpLocks/>
            <a:stCxn id="44" idx="0"/>
          </p:cNvCxnSpPr>
          <p:nvPr/>
        </p:nvCxnSpPr>
        <p:spPr>
          <a:xfrm flipV="1">
            <a:off x="2578904" y="4427220"/>
            <a:ext cx="958602" cy="1324468"/>
          </a:xfrm>
          <a:prstGeom prst="line">
            <a:avLst/>
          </a:prstGeom>
          <a:ln>
            <a:solidFill>
              <a:srgbClr val="FF8585"/>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F354E337-F82A-4A3B-ABF5-36DF9CBD6C46}"/>
              </a:ext>
            </a:extLst>
          </p:cNvPr>
          <p:cNvSpPr/>
          <p:nvPr/>
        </p:nvSpPr>
        <p:spPr>
          <a:xfrm>
            <a:off x="5270484" y="1976986"/>
            <a:ext cx="1175297" cy="336388"/>
          </a:xfrm>
          <a:prstGeom prst="rect">
            <a:avLst/>
          </a:prstGeom>
          <a:solidFill>
            <a:srgbClr val="FF6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TLB</a:t>
            </a:r>
            <a:endParaRPr lang="zh-CN" altLang="en-US" b="1" dirty="0"/>
          </a:p>
        </p:txBody>
      </p:sp>
      <p:sp>
        <p:nvSpPr>
          <p:cNvPr id="59" name="文本框 58">
            <a:extLst>
              <a:ext uri="{FF2B5EF4-FFF2-40B4-BE49-F238E27FC236}">
                <a16:creationId xmlns:a16="http://schemas.microsoft.com/office/drawing/2014/main" id="{186303ED-CB2C-4D34-A29B-B3A302688275}"/>
              </a:ext>
            </a:extLst>
          </p:cNvPr>
          <p:cNvSpPr txBox="1"/>
          <p:nvPr/>
        </p:nvSpPr>
        <p:spPr>
          <a:xfrm>
            <a:off x="7016099" y="913010"/>
            <a:ext cx="1063752" cy="261610"/>
          </a:xfrm>
          <a:prstGeom prst="rect">
            <a:avLst/>
          </a:prstGeom>
          <a:noFill/>
        </p:spPr>
        <p:txBody>
          <a:bodyPr wrap="square" rtlCol="0">
            <a:spAutoFit/>
          </a:bodyPr>
          <a:lstStyle/>
          <a:p>
            <a:r>
              <a:rPr lang="en-US" altLang="zh-CN" sz="1100" b="1" dirty="0">
                <a:solidFill>
                  <a:srgbClr val="63318A"/>
                </a:solidFill>
              </a:rPr>
              <a:t>CD79A</a:t>
            </a:r>
            <a:endParaRPr lang="zh-CN" altLang="en-US" sz="1100" b="1" dirty="0">
              <a:solidFill>
                <a:srgbClr val="63318A"/>
              </a:solidFill>
            </a:endParaRPr>
          </a:p>
        </p:txBody>
      </p:sp>
    </p:spTree>
    <p:extLst>
      <p:ext uri="{BB962C8B-B14F-4D97-AF65-F5344CB8AC3E}">
        <p14:creationId xmlns:p14="http://schemas.microsoft.com/office/powerpoint/2010/main" val="1771706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P spid="58" grpId="0" animBg="1"/>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2F849534-35A5-459D-B114-263EE4117510}"/>
              </a:ext>
            </a:extLst>
          </p:cNvPr>
          <p:cNvSpPr txBox="1">
            <a:spLocks/>
          </p:cNvSpPr>
          <p:nvPr/>
        </p:nvSpPr>
        <p:spPr>
          <a:xfrm>
            <a:off x="162000" y="192460"/>
            <a:ext cx="88200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ea typeface="+mn-ea"/>
                <a:cs typeface="+mn-cs"/>
              </a:rPr>
              <a:t>Why name it TLB</a:t>
            </a:r>
            <a:r>
              <a:rPr lang="zh-CN" altLang="en-US" sz="2400" b="1" dirty="0">
                <a:latin typeface="+mn-lt"/>
                <a:ea typeface="+mn-ea"/>
                <a:cs typeface="+mn-cs"/>
              </a:rPr>
              <a:t>？</a:t>
            </a:r>
            <a:endParaRPr lang="en-US" altLang="zh-CN" sz="2400" b="1" dirty="0">
              <a:latin typeface="+mn-lt"/>
              <a:ea typeface="+mn-ea"/>
              <a:cs typeface="+mn-cs"/>
            </a:endParaRPr>
          </a:p>
        </p:txBody>
      </p:sp>
      <p:pic>
        <p:nvPicPr>
          <p:cNvPr id="8" name="图片 7">
            <a:extLst>
              <a:ext uri="{FF2B5EF4-FFF2-40B4-BE49-F238E27FC236}">
                <a16:creationId xmlns:a16="http://schemas.microsoft.com/office/drawing/2014/main" id="{402944B3-92B9-4B56-9775-FB1406D7B428}"/>
              </a:ext>
            </a:extLst>
          </p:cNvPr>
          <p:cNvPicPr>
            <a:picLocks noChangeAspect="1"/>
          </p:cNvPicPr>
          <p:nvPr/>
        </p:nvPicPr>
        <p:blipFill rotWithShape="1">
          <a:blip r:embed="rId3"/>
          <a:srcRect l="12695" r="21701" b="18813"/>
          <a:stretch/>
        </p:blipFill>
        <p:spPr>
          <a:xfrm>
            <a:off x="5098292" y="815883"/>
            <a:ext cx="2909339" cy="2201405"/>
          </a:xfrm>
          <a:prstGeom prst="rect">
            <a:avLst/>
          </a:prstGeom>
        </p:spPr>
      </p:pic>
      <p:pic>
        <p:nvPicPr>
          <p:cNvPr id="10" name="图片 9">
            <a:extLst>
              <a:ext uri="{FF2B5EF4-FFF2-40B4-BE49-F238E27FC236}">
                <a16:creationId xmlns:a16="http://schemas.microsoft.com/office/drawing/2014/main" id="{9257510D-D056-4BEA-8982-F20CD57C2FBE}"/>
              </a:ext>
            </a:extLst>
          </p:cNvPr>
          <p:cNvPicPr>
            <a:picLocks noChangeAspect="1"/>
          </p:cNvPicPr>
          <p:nvPr/>
        </p:nvPicPr>
        <p:blipFill rotWithShape="1">
          <a:blip r:embed="rId4"/>
          <a:srcRect l="12727" b="18736"/>
          <a:stretch/>
        </p:blipFill>
        <p:spPr>
          <a:xfrm>
            <a:off x="887222" y="858668"/>
            <a:ext cx="3613187" cy="2201338"/>
          </a:xfrm>
          <a:prstGeom prst="rect">
            <a:avLst/>
          </a:prstGeom>
        </p:spPr>
      </p:pic>
      <p:sp>
        <p:nvSpPr>
          <p:cNvPr id="15" name="矩形 14">
            <a:extLst>
              <a:ext uri="{FF2B5EF4-FFF2-40B4-BE49-F238E27FC236}">
                <a16:creationId xmlns:a16="http://schemas.microsoft.com/office/drawing/2014/main" id="{16C1C099-77DF-40D4-A76C-EAFB45E417FF}"/>
              </a:ext>
            </a:extLst>
          </p:cNvPr>
          <p:cNvSpPr/>
          <p:nvPr/>
        </p:nvSpPr>
        <p:spPr>
          <a:xfrm>
            <a:off x="1065814" y="6304626"/>
            <a:ext cx="7000863" cy="307777"/>
          </a:xfrm>
          <a:prstGeom prst="rect">
            <a:avLst/>
          </a:prstGeom>
        </p:spPr>
        <p:txBody>
          <a:bodyPr wrap="square">
            <a:spAutoFit/>
          </a:bodyPr>
          <a:lstStyle/>
          <a:p>
            <a:r>
              <a:rPr lang="en-US" altLang="zh-CN" sz="1400" dirty="0"/>
              <a:t>Data from Qian J et al. (2020)</a:t>
            </a:r>
            <a:r>
              <a:rPr lang="en-US" altLang="zh-CN" sz="1400" i="1" dirty="0"/>
              <a:t> Cell Res.</a:t>
            </a:r>
            <a:endParaRPr lang="en-US" altLang="zh-CN" sz="1400" dirty="0">
              <a:effectLst/>
            </a:endParaRPr>
          </a:p>
        </p:txBody>
      </p:sp>
      <p:sp>
        <p:nvSpPr>
          <p:cNvPr id="18" name="文本框 17">
            <a:extLst>
              <a:ext uri="{FF2B5EF4-FFF2-40B4-BE49-F238E27FC236}">
                <a16:creationId xmlns:a16="http://schemas.microsoft.com/office/drawing/2014/main" id="{B7641756-2B0F-4D0F-97C8-4E3720E0AA35}"/>
              </a:ext>
            </a:extLst>
          </p:cNvPr>
          <p:cNvSpPr txBox="1"/>
          <p:nvPr/>
        </p:nvSpPr>
        <p:spPr>
          <a:xfrm>
            <a:off x="1349354" y="5839451"/>
            <a:ext cx="2914434" cy="338554"/>
          </a:xfrm>
          <a:prstGeom prst="rect">
            <a:avLst/>
          </a:prstGeom>
          <a:noFill/>
        </p:spPr>
        <p:txBody>
          <a:bodyPr wrap="square" rtlCol="0">
            <a:spAutoFit/>
          </a:bodyPr>
          <a:lstStyle/>
          <a:p>
            <a:r>
              <a:rPr lang="en-US" altLang="zh-CN" sz="1600" dirty="0"/>
              <a:t>re-clustering of B cell alone</a:t>
            </a:r>
            <a:endParaRPr lang="zh-CN" altLang="en-US" sz="1600" dirty="0"/>
          </a:p>
        </p:txBody>
      </p:sp>
      <p:sp>
        <p:nvSpPr>
          <p:cNvPr id="19" name="文本框 18">
            <a:extLst>
              <a:ext uri="{FF2B5EF4-FFF2-40B4-BE49-F238E27FC236}">
                <a16:creationId xmlns:a16="http://schemas.microsoft.com/office/drawing/2014/main" id="{22423063-EBA3-4114-9854-67B2B05DF433}"/>
              </a:ext>
            </a:extLst>
          </p:cNvPr>
          <p:cNvSpPr txBox="1"/>
          <p:nvPr/>
        </p:nvSpPr>
        <p:spPr>
          <a:xfrm>
            <a:off x="999977" y="3093849"/>
            <a:ext cx="3613188" cy="338554"/>
          </a:xfrm>
          <a:prstGeom prst="rect">
            <a:avLst/>
          </a:prstGeom>
          <a:noFill/>
        </p:spPr>
        <p:txBody>
          <a:bodyPr wrap="square" rtlCol="0">
            <a:spAutoFit/>
          </a:bodyPr>
          <a:lstStyle/>
          <a:p>
            <a:r>
              <a:rPr lang="en-US" altLang="zh-CN" sz="1600" dirty="0"/>
              <a:t>whole immune micro-environment</a:t>
            </a:r>
            <a:endParaRPr lang="zh-CN" altLang="en-US" sz="1600" dirty="0"/>
          </a:p>
        </p:txBody>
      </p:sp>
      <p:sp>
        <p:nvSpPr>
          <p:cNvPr id="20" name="文本框 19">
            <a:extLst>
              <a:ext uri="{FF2B5EF4-FFF2-40B4-BE49-F238E27FC236}">
                <a16:creationId xmlns:a16="http://schemas.microsoft.com/office/drawing/2014/main" id="{FC2F13F4-B875-41F9-9748-6BDB33D7F7A7}"/>
              </a:ext>
            </a:extLst>
          </p:cNvPr>
          <p:cNvSpPr txBox="1"/>
          <p:nvPr/>
        </p:nvSpPr>
        <p:spPr>
          <a:xfrm>
            <a:off x="5871130" y="3103096"/>
            <a:ext cx="2048869" cy="338554"/>
          </a:xfrm>
          <a:prstGeom prst="rect">
            <a:avLst/>
          </a:prstGeom>
          <a:noFill/>
        </p:spPr>
        <p:txBody>
          <a:bodyPr wrap="square" rtlCol="0">
            <a:spAutoFit/>
          </a:bodyPr>
          <a:lstStyle/>
          <a:p>
            <a:r>
              <a:rPr lang="en-US" altLang="zh-CN" sz="1600" dirty="0"/>
              <a:t>highlight TLB </a:t>
            </a:r>
            <a:endParaRPr lang="zh-CN" altLang="en-US" sz="1600" dirty="0"/>
          </a:p>
        </p:txBody>
      </p:sp>
      <p:pic>
        <p:nvPicPr>
          <p:cNvPr id="22" name="图片 21">
            <a:extLst>
              <a:ext uri="{FF2B5EF4-FFF2-40B4-BE49-F238E27FC236}">
                <a16:creationId xmlns:a16="http://schemas.microsoft.com/office/drawing/2014/main" id="{D1D665FB-93E9-42CB-8A3D-4B95A92201CC}"/>
              </a:ext>
            </a:extLst>
          </p:cNvPr>
          <p:cNvPicPr>
            <a:picLocks noChangeAspect="1"/>
          </p:cNvPicPr>
          <p:nvPr/>
        </p:nvPicPr>
        <p:blipFill rotWithShape="1">
          <a:blip r:embed="rId5"/>
          <a:srcRect l="12906" r="20844" b="18343"/>
          <a:stretch/>
        </p:blipFill>
        <p:spPr>
          <a:xfrm>
            <a:off x="1274399" y="3764151"/>
            <a:ext cx="2347201" cy="1907554"/>
          </a:xfrm>
          <a:prstGeom prst="rect">
            <a:avLst/>
          </a:prstGeom>
        </p:spPr>
      </p:pic>
      <p:pic>
        <p:nvPicPr>
          <p:cNvPr id="23" name="图片 22">
            <a:extLst>
              <a:ext uri="{FF2B5EF4-FFF2-40B4-BE49-F238E27FC236}">
                <a16:creationId xmlns:a16="http://schemas.microsoft.com/office/drawing/2014/main" id="{C8866A5F-8195-4768-84D2-C7E6CC89D4B2}"/>
              </a:ext>
            </a:extLst>
          </p:cNvPr>
          <p:cNvPicPr>
            <a:picLocks noChangeAspect="1"/>
          </p:cNvPicPr>
          <p:nvPr/>
        </p:nvPicPr>
        <p:blipFill rotWithShape="1">
          <a:blip r:embed="rId5"/>
          <a:srcRect l="82204" t="31276" b="42217"/>
          <a:stretch/>
        </p:blipFill>
        <p:spPr>
          <a:xfrm>
            <a:off x="3643607" y="4403878"/>
            <a:ext cx="817261" cy="802652"/>
          </a:xfrm>
          <a:prstGeom prst="rect">
            <a:avLst/>
          </a:prstGeom>
        </p:spPr>
      </p:pic>
      <p:sp>
        <p:nvSpPr>
          <p:cNvPr id="26" name="文本框 25">
            <a:extLst>
              <a:ext uri="{FF2B5EF4-FFF2-40B4-BE49-F238E27FC236}">
                <a16:creationId xmlns:a16="http://schemas.microsoft.com/office/drawing/2014/main" id="{0E7ECAC9-7296-43BB-ACC7-C19B6EB35E77}"/>
              </a:ext>
            </a:extLst>
          </p:cNvPr>
          <p:cNvSpPr txBox="1"/>
          <p:nvPr/>
        </p:nvSpPr>
        <p:spPr>
          <a:xfrm>
            <a:off x="5027735" y="5798923"/>
            <a:ext cx="3050451" cy="584775"/>
          </a:xfrm>
          <a:prstGeom prst="rect">
            <a:avLst/>
          </a:prstGeom>
          <a:noFill/>
        </p:spPr>
        <p:txBody>
          <a:bodyPr wrap="square" rtlCol="0">
            <a:spAutoFit/>
          </a:bodyPr>
          <a:lstStyle/>
          <a:p>
            <a:pPr algn="ctr"/>
            <a:r>
              <a:rPr lang="en-US" altLang="zh-CN" sz="1600" dirty="0"/>
              <a:t>spearman correlation in whole transcriptome level</a:t>
            </a:r>
            <a:endParaRPr lang="zh-CN" altLang="en-US" sz="1600" dirty="0"/>
          </a:p>
        </p:txBody>
      </p:sp>
      <p:pic>
        <p:nvPicPr>
          <p:cNvPr id="5" name="图片 4">
            <a:extLst>
              <a:ext uri="{FF2B5EF4-FFF2-40B4-BE49-F238E27FC236}">
                <a16:creationId xmlns:a16="http://schemas.microsoft.com/office/drawing/2014/main" id="{0EBEB8E0-C67B-4B5B-8B08-523C2087BBCF}"/>
              </a:ext>
            </a:extLst>
          </p:cNvPr>
          <p:cNvPicPr>
            <a:picLocks noChangeAspect="1"/>
          </p:cNvPicPr>
          <p:nvPr/>
        </p:nvPicPr>
        <p:blipFill>
          <a:blip r:embed="rId6"/>
          <a:stretch>
            <a:fillRect/>
          </a:stretch>
        </p:blipFill>
        <p:spPr>
          <a:xfrm>
            <a:off x="4839564" y="3524899"/>
            <a:ext cx="2909339" cy="2312097"/>
          </a:xfrm>
          <a:prstGeom prst="rect">
            <a:avLst/>
          </a:prstGeom>
        </p:spPr>
      </p:pic>
    </p:spTree>
    <p:extLst>
      <p:ext uri="{BB962C8B-B14F-4D97-AF65-F5344CB8AC3E}">
        <p14:creationId xmlns:p14="http://schemas.microsoft.com/office/powerpoint/2010/main" val="426965025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371C43D-955C-4A2A-8F58-B2A7478BC8AC}"/>
              </a:ext>
            </a:extLst>
          </p:cNvPr>
          <p:cNvSpPr>
            <a:spLocks noGrp="1"/>
          </p:cNvSpPr>
          <p:nvPr>
            <p:ph type="sldNum" sz="quarter" idx="12"/>
          </p:nvPr>
        </p:nvSpPr>
        <p:spPr/>
        <p:txBody>
          <a:bodyPr/>
          <a:lstStyle/>
          <a:p>
            <a:fld id="{03A5297B-337B-4F1B-BFA1-168E2466F4C1}" type="slidenum">
              <a:rPr lang="en-US" smtClean="0"/>
              <a:t>9</a:t>
            </a:fld>
            <a:endParaRPr lang="en-US"/>
          </a:p>
        </p:txBody>
      </p:sp>
      <p:sp>
        <p:nvSpPr>
          <p:cNvPr id="5" name="文本框 4">
            <a:extLst>
              <a:ext uri="{FF2B5EF4-FFF2-40B4-BE49-F238E27FC236}">
                <a16:creationId xmlns:a16="http://schemas.microsoft.com/office/drawing/2014/main" id="{6DB8D6D0-8F51-4F77-A678-C1509D128EA7}"/>
              </a:ext>
            </a:extLst>
          </p:cNvPr>
          <p:cNvSpPr txBox="1"/>
          <p:nvPr/>
        </p:nvSpPr>
        <p:spPr>
          <a:xfrm>
            <a:off x="463833" y="734857"/>
            <a:ext cx="7718400" cy="400110"/>
          </a:xfrm>
          <a:prstGeom prst="rect">
            <a:avLst/>
          </a:prstGeom>
          <a:noFill/>
        </p:spPr>
        <p:txBody>
          <a:bodyPr wrap="square" rtlCol="0">
            <a:spAutoFit/>
          </a:bodyPr>
          <a:lstStyle/>
          <a:p>
            <a:r>
              <a:rPr lang="en-US" altLang="zh-CN" sz="2000" dirty="0"/>
              <a:t>1. Find TLB in different cancer/dataset, different sequencing protocol</a:t>
            </a:r>
          </a:p>
        </p:txBody>
      </p:sp>
      <p:sp>
        <p:nvSpPr>
          <p:cNvPr id="7" name="标题 1">
            <a:extLst>
              <a:ext uri="{FF2B5EF4-FFF2-40B4-BE49-F238E27FC236}">
                <a16:creationId xmlns:a16="http://schemas.microsoft.com/office/drawing/2014/main" id="{45A4A1BC-9738-4FED-BB03-6CC29BB2DB80}"/>
              </a:ext>
            </a:extLst>
          </p:cNvPr>
          <p:cNvSpPr txBox="1">
            <a:spLocks/>
          </p:cNvSpPr>
          <p:nvPr/>
        </p:nvSpPr>
        <p:spPr>
          <a:xfrm>
            <a:off x="108000" y="226460"/>
            <a:ext cx="8632800" cy="4435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n-lt"/>
              </a:rPr>
              <a:t>Is it artifact?——TLB existence assessment </a:t>
            </a:r>
          </a:p>
        </p:txBody>
      </p:sp>
      <p:graphicFrame>
        <p:nvGraphicFramePr>
          <p:cNvPr id="6" name="表格 5">
            <a:extLst>
              <a:ext uri="{FF2B5EF4-FFF2-40B4-BE49-F238E27FC236}">
                <a16:creationId xmlns:a16="http://schemas.microsoft.com/office/drawing/2014/main" id="{58DC8C71-D563-4AC6-8C8E-6246C900D551}"/>
              </a:ext>
            </a:extLst>
          </p:cNvPr>
          <p:cNvGraphicFramePr>
            <a:graphicFrameLocks noGrp="1"/>
          </p:cNvGraphicFramePr>
          <p:nvPr>
            <p:extLst>
              <p:ext uri="{D42A27DB-BD31-4B8C-83A1-F6EECF244321}">
                <p14:modId xmlns:p14="http://schemas.microsoft.com/office/powerpoint/2010/main" val="3056679224"/>
              </p:ext>
            </p:extLst>
          </p:nvPr>
        </p:nvGraphicFramePr>
        <p:xfrm>
          <a:off x="898658" y="1272457"/>
          <a:ext cx="4047911" cy="4883494"/>
        </p:xfrm>
        <a:graphic>
          <a:graphicData uri="http://schemas.openxmlformats.org/drawingml/2006/table">
            <a:tbl>
              <a:tblPr firstRow="1" bandRow="1">
                <a:tableStyleId>{5C22544A-7EE6-4342-B048-85BDC9FD1C3A}</a:tableStyleId>
              </a:tblPr>
              <a:tblGrid>
                <a:gridCol w="601697">
                  <a:extLst>
                    <a:ext uri="{9D8B030D-6E8A-4147-A177-3AD203B41FA5}">
                      <a16:colId xmlns:a16="http://schemas.microsoft.com/office/drawing/2014/main" val="3325167985"/>
                    </a:ext>
                  </a:extLst>
                </a:gridCol>
                <a:gridCol w="1525703">
                  <a:extLst>
                    <a:ext uri="{9D8B030D-6E8A-4147-A177-3AD203B41FA5}">
                      <a16:colId xmlns:a16="http://schemas.microsoft.com/office/drawing/2014/main" val="1127805793"/>
                    </a:ext>
                  </a:extLst>
                </a:gridCol>
                <a:gridCol w="756159">
                  <a:extLst>
                    <a:ext uri="{9D8B030D-6E8A-4147-A177-3AD203B41FA5}">
                      <a16:colId xmlns:a16="http://schemas.microsoft.com/office/drawing/2014/main" val="2857316515"/>
                    </a:ext>
                  </a:extLst>
                </a:gridCol>
                <a:gridCol w="1164352">
                  <a:extLst>
                    <a:ext uri="{9D8B030D-6E8A-4147-A177-3AD203B41FA5}">
                      <a16:colId xmlns:a16="http://schemas.microsoft.com/office/drawing/2014/main" val="188950011"/>
                    </a:ext>
                  </a:extLst>
                </a:gridCol>
              </a:tblGrid>
              <a:tr h="223048">
                <a:tc>
                  <a:txBody>
                    <a:bodyPr/>
                    <a:lstStyle/>
                    <a:p>
                      <a:pPr algn="l" rtl="0" fontAlgn="ctr"/>
                      <a:r>
                        <a:rPr lang="en-US" sz="1000" u="none" strike="noStrike" dirty="0">
                          <a:effectLst/>
                        </a:rPr>
                        <a:t>platform</a:t>
                      </a:r>
                      <a:endParaRPr lang="en-US" sz="1000" b="1" i="0" u="none" strike="noStrike" dirty="0">
                        <a:solidFill>
                          <a:srgbClr val="FFFFFF"/>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Dataset</a:t>
                      </a:r>
                      <a:endParaRPr lang="en-US" sz="1000" b="1" i="0" u="none" strike="noStrike" dirty="0">
                        <a:solidFill>
                          <a:srgbClr val="FFFFFF"/>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TLB</a:t>
                      </a:r>
                      <a:endParaRPr lang="en-US" sz="1000" b="1" i="0" u="none" strike="noStrike" dirty="0">
                        <a:solidFill>
                          <a:srgbClr val="FFFFFF"/>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TLB/B ratio</a:t>
                      </a:r>
                      <a:endParaRPr lang="en-US" sz="1000" b="1" i="0" u="none" strike="noStrike" dirty="0">
                        <a:solidFill>
                          <a:srgbClr val="FFFFFF"/>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1193284068"/>
                  </a:ext>
                </a:extLst>
              </a:tr>
              <a:tr h="84212">
                <a:tc rowSpan="4">
                  <a:txBody>
                    <a:bodyPr/>
                    <a:lstStyle/>
                    <a:p>
                      <a:pPr algn="ctr" rtl="0" fontAlgn="ctr"/>
                      <a:r>
                        <a:rPr lang="en-US" altLang="zh-CN" sz="1000" u="none" strike="noStrike" dirty="0">
                          <a:effectLst/>
                        </a:rPr>
                        <a:t>Smartseq2</a:t>
                      </a:r>
                      <a:endParaRPr lang="en-US" altLang="zh-CN" sz="1000" b="0" i="0" u="none" strike="noStrike" dirty="0">
                        <a:solidFill>
                          <a:srgbClr val="000000"/>
                        </a:solidFill>
                        <a:effectLst/>
                        <a:latin typeface="Calibri" panose="020F0502020204030204" pitchFamily="34" charset="0"/>
                        <a:ea typeface="+mn-ea"/>
                      </a:endParaRPr>
                    </a:p>
                  </a:txBody>
                  <a:tcPr marL="2545" marR="2545" marT="2545" marB="0" anchor="ctr"/>
                </a:tc>
                <a:tc>
                  <a:txBody>
                    <a:bodyPr/>
                    <a:lstStyle/>
                    <a:p>
                      <a:pPr algn="l" rtl="0" fontAlgn="ctr"/>
                      <a:r>
                        <a:rPr lang="en-US" sz="1000" u="none" strike="noStrike" dirty="0">
                          <a:effectLst/>
                        </a:rPr>
                        <a:t>SKCM_GSE72056</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83</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dirty="0">
                          <a:effectLst/>
                        </a:rPr>
                        <a:t>13.00%</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1004203468"/>
                  </a:ext>
                </a:extLst>
              </a:tr>
              <a:tr h="126739">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SKCM_GSE120575aPD1</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21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1.26%</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2572684014"/>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SKCM_GSE115978aPD1</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84</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9.47%</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2253052895"/>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NSCLC_GSE127465</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76</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1.78%</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4180356787"/>
                  </a:ext>
                </a:extLst>
              </a:tr>
              <a:tr h="84212">
                <a:tc rowSpan="26">
                  <a:txBody>
                    <a:bodyPr/>
                    <a:lstStyle/>
                    <a:p>
                      <a:pPr algn="ctr" rtl="0" fontAlgn="ctr"/>
                      <a:r>
                        <a:rPr lang="en-US" sz="1000" u="none" strike="noStrike" dirty="0">
                          <a:effectLst/>
                        </a:rPr>
                        <a:t>10x</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solidFill>
                      <a:srgbClr val="E9EBF5"/>
                    </a:solidFill>
                  </a:tcPr>
                </a:tc>
                <a:tc>
                  <a:txBody>
                    <a:bodyPr/>
                    <a:lstStyle/>
                    <a:p>
                      <a:pPr algn="l" rtl="0" fontAlgn="ctr"/>
                      <a:r>
                        <a:rPr lang="en-US" sz="1000" u="none" strike="noStrike" dirty="0" err="1">
                          <a:effectLst/>
                        </a:rPr>
                        <a:t>UVM_Michael</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388</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dirty="0">
                          <a:effectLst/>
                        </a:rPr>
                        <a:t>15.60%</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2463142429"/>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TME_integration</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dirty="0">
                          <a:effectLst/>
                        </a:rPr>
                        <a:t>1502</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4.29%</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1318595772"/>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STAD_GSE134520</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25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dirty="0">
                          <a:effectLst/>
                        </a:rPr>
                        <a:t>1.22%</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1847276515"/>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SKCM_GSE148190</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42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6.05%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2472494479"/>
                  </a:ext>
                </a:extLst>
              </a:tr>
              <a:tr h="84212">
                <a:tc vMerge="1">
                  <a:txBody>
                    <a:bodyPr/>
                    <a:lstStyle/>
                    <a:p>
                      <a:pPr algn="l" rtl="0" fontAlgn="ct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SKCM_GSE139249</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dirty="0">
                          <a:effectLst/>
                        </a:rPr>
                        <a:t>23</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6.95%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2815760188"/>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REF_thymus</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291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dirty="0">
                          <a:effectLst/>
                        </a:rPr>
                        <a:t>5.70%</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704187580"/>
                  </a:ext>
                </a:extLst>
              </a:tr>
              <a:tr h="84212">
                <a:tc vMerge="1">
                  <a:txBody>
                    <a:bodyPr/>
                    <a:lstStyle/>
                    <a:p>
                      <a:pPr algn="l" rtl="0" fontAlgn="ct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REF_PBMC</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305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4.01%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3207824401"/>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REF_ebibone</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2054</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3.63%</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3501961857"/>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err="1">
                          <a:effectLst/>
                        </a:rPr>
                        <a:t>RCC_Ajaykumar</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114</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5.84%</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777603697"/>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NSCLC_GSE139555</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588</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17.90%</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2514480746"/>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NSCLC_GSE131907</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308</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1.98%</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1784300615"/>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NSCLC_EMTAB6149</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132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5.17%</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1039019462"/>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MCC_GSE118056aPDL1</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52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9.11%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3436653354"/>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MCC_GSE117988aPD1</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61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31%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413676459"/>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LUAD_Diether</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242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4.65%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1316301623"/>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LIHC_GSE14022810X</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319</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7.53%</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2295717449"/>
                  </a:ext>
                </a:extLst>
              </a:tr>
              <a:tr h="126739">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LIHC_GSE125449aPDL1</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36</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5.60%</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1637352301"/>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KIRC_GSE145281aPDL1</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335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7.66%</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418974366"/>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KIRC_GSE139555</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282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3.59%</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1621948595"/>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HNSC_Unpublished</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92</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1.20%</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2478800084"/>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HNSC_GSE139324</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823</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4.67%</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1810065992"/>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ESCC_Ylin</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605</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3.16%</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2346008628"/>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CRC_GSE14677110X</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251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2.54%</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573647241"/>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a:effectLst/>
                        </a:rPr>
                        <a:t>CRC_GSE139555</a:t>
                      </a:r>
                      <a:endParaRPr lang="en-US"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119</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4.11%</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3398866550"/>
                  </a:ext>
                </a:extLst>
              </a:tr>
              <a:tr h="167041">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CHOL_GSE125449aPD1</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50</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a:effectLst/>
                        </a:rPr>
                        <a:t>10.10%</a:t>
                      </a:r>
                      <a:endParaRPr lang="en-US" altLang="zh-CN" sz="1000" b="0" i="0" u="none" strike="noStrike">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252090561"/>
                  </a:ext>
                </a:extLst>
              </a:tr>
              <a:tr h="84212">
                <a:tc vMerge="1">
                  <a:txBody>
                    <a:bodyPr/>
                    <a:lstStyle/>
                    <a:p>
                      <a:pPr algn="l" rtl="0" fontAlgn="ct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sz="1000" u="none" strike="noStrike" dirty="0">
                          <a:effectLst/>
                        </a:rPr>
                        <a:t>BCC_GSE123813aPD1</a:t>
                      </a:r>
                      <a:endParaRPr lang="en-US"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dirty="0">
                          <a:effectLst/>
                        </a:rPr>
                        <a:t>85</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tc>
                  <a:txBody>
                    <a:bodyPr/>
                    <a:lstStyle/>
                    <a:p>
                      <a:pPr algn="l" rtl="0" fontAlgn="ctr"/>
                      <a:r>
                        <a:rPr lang="en-US" altLang="zh-CN" sz="1000" u="none" strike="noStrike" dirty="0">
                          <a:effectLst/>
                        </a:rPr>
                        <a:t>0.98%</a:t>
                      </a:r>
                      <a:endParaRPr lang="en-US" altLang="zh-CN" sz="1000" b="0" i="0" u="none" strike="noStrike" dirty="0">
                        <a:solidFill>
                          <a:srgbClr val="000000"/>
                        </a:solidFill>
                        <a:effectLst/>
                        <a:latin typeface="Calibri" panose="020F0502020204030204" pitchFamily="34" charset="0"/>
                        <a:ea typeface="等线" panose="02010600030101010101" pitchFamily="2" charset="-122"/>
                      </a:endParaRPr>
                    </a:p>
                  </a:txBody>
                  <a:tcPr marL="2545" marR="2545" marT="2545" marB="0" anchor="ctr"/>
                </a:tc>
                <a:extLst>
                  <a:ext uri="{0D108BD9-81ED-4DB2-BD59-A6C34878D82A}">
                    <a16:rowId xmlns:a16="http://schemas.microsoft.com/office/drawing/2014/main" val="503807360"/>
                  </a:ext>
                </a:extLst>
              </a:tr>
            </a:tbl>
          </a:graphicData>
        </a:graphic>
      </p:graphicFrame>
      <mc:AlternateContent xmlns:mc="http://schemas.openxmlformats.org/markup-compatibility/2006" xmlns:cx1="http://schemas.microsoft.com/office/drawing/2015/9/8/chartex">
        <mc:Choice Requires="cx1">
          <p:graphicFrame>
            <p:nvGraphicFramePr>
              <p:cNvPr id="8" name="图表 7">
                <a:extLst>
                  <a:ext uri="{FF2B5EF4-FFF2-40B4-BE49-F238E27FC236}">
                    <a16:creationId xmlns:a16="http://schemas.microsoft.com/office/drawing/2014/main" id="{57D5907C-0C46-4580-97F0-77C9A43979FE}"/>
                  </a:ext>
                </a:extLst>
              </p:cNvPr>
              <p:cNvGraphicFramePr/>
              <p:nvPr>
                <p:extLst>
                  <p:ext uri="{D42A27DB-BD31-4B8C-83A1-F6EECF244321}">
                    <p14:modId xmlns:p14="http://schemas.microsoft.com/office/powerpoint/2010/main" val="1572159882"/>
                  </p:ext>
                </p:extLst>
              </p:nvPr>
            </p:nvGraphicFramePr>
            <p:xfrm>
              <a:off x="5207759" y="1227838"/>
              <a:ext cx="2892301" cy="206465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图表 7">
                <a:extLst>
                  <a:ext uri="{FF2B5EF4-FFF2-40B4-BE49-F238E27FC236}">
                    <a16:creationId xmlns:a16="http://schemas.microsoft.com/office/drawing/2014/main" id="{57D5907C-0C46-4580-97F0-77C9A43979FE}"/>
                  </a:ext>
                </a:extLst>
              </p:cNvPr>
              <p:cNvPicPr>
                <a:picLocks noGrp="1" noRot="1" noChangeAspect="1" noMove="1" noResize="1" noEditPoints="1" noAdjustHandles="1" noChangeArrowheads="1" noChangeShapeType="1"/>
              </p:cNvPicPr>
              <p:nvPr/>
            </p:nvPicPr>
            <p:blipFill>
              <a:blip r:embed="rId4"/>
              <a:stretch>
                <a:fillRect/>
              </a:stretch>
            </p:blipFill>
            <p:spPr>
              <a:xfrm>
                <a:off x="5207759" y="1227838"/>
                <a:ext cx="2892301" cy="206465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图表 8">
                <a:extLst>
                  <a:ext uri="{FF2B5EF4-FFF2-40B4-BE49-F238E27FC236}">
                    <a16:creationId xmlns:a16="http://schemas.microsoft.com/office/drawing/2014/main" id="{5912021F-A29F-4CB8-952C-A6E2F22F204E}"/>
                  </a:ext>
                </a:extLst>
              </p:cNvPr>
              <p:cNvGraphicFramePr/>
              <p:nvPr>
                <p:extLst>
                  <p:ext uri="{D42A27DB-BD31-4B8C-83A1-F6EECF244321}">
                    <p14:modId xmlns:p14="http://schemas.microsoft.com/office/powerpoint/2010/main" val="2338357875"/>
                  </p:ext>
                </p:extLst>
              </p:nvPr>
            </p:nvGraphicFramePr>
            <p:xfrm>
              <a:off x="5207759" y="3714204"/>
              <a:ext cx="3037583" cy="2005161"/>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9" name="图表 8">
                <a:extLst>
                  <a:ext uri="{FF2B5EF4-FFF2-40B4-BE49-F238E27FC236}">
                    <a16:creationId xmlns:a16="http://schemas.microsoft.com/office/drawing/2014/main" id="{5912021F-A29F-4CB8-952C-A6E2F22F204E}"/>
                  </a:ext>
                </a:extLst>
              </p:cNvPr>
              <p:cNvPicPr>
                <a:picLocks noGrp="1" noRot="1" noChangeAspect="1" noMove="1" noResize="1" noEditPoints="1" noAdjustHandles="1" noChangeArrowheads="1" noChangeShapeType="1"/>
              </p:cNvPicPr>
              <p:nvPr/>
            </p:nvPicPr>
            <p:blipFill>
              <a:blip r:embed="rId6"/>
              <a:stretch>
                <a:fillRect/>
              </a:stretch>
            </p:blipFill>
            <p:spPr>
              <a:xfrm>
                <a:off x="5207759" y="3714204"/>
                <a:ext cx="3037583" cy="2005161"/>
              </a:xfrm>
              <a:prstGeom prst="rect">
                <a:avLst/>
              </a:prstGeom>
            </p:spPr>
          </p:pic>
        </mc:Fallback>
      </mc:AlternateContent>
      <p:sp>
        <p:nvSpPr>
          <p:cNvPr id="10" name="文本框 9">
            <a:extLst>
              <a:ext uri="{FF2B5EF4-FFF2-40B4-BE49-F238E27FC236}">
                <a16:creationId xmlns:a16="http://schemas.microsoft.com/office/drawing/2014/main" id="{082AAD97-4907-4244-92B7-176CF048CE90}"/>
              </a:ext>
            </a:extLst>
          </p:cNvPr>
          <p:cNvSpPr txBox="1"/>
          <p:nvPr/>
        </p:nvSpPr>
        <p:spPr>
          <a:xfrm>
            <a:off x="5802325" y="3292492"/>
            <a:ext cx="2024939" cy="412934"/>
          </a:xfrm>
          <a:prstGeom prst="rect">
            <a:avLst/>
          </a:prstGeom>
          <a:noFill/>
        </p:spPr>
        <p:txBody>
          <a:bodyPr wrap="square" rtlCol="0">
            <a:spAutoFit/>
          </a:bodyPr>
          <a:lstStyle/>
          <a:p>
            <a:pPr>
              <a:lnSpc>
                <a:spcPct val="125000"/>
              </a:lnSpc>
            </a:pPr>
            <a:r>
              <a:rPr lang="en-US" altLang="zh-CN" dirty="0"/>
              <a:t>TLB / all PBMC (%)</a:t>
            </a:r>
          </a:p>
        </p:txBody>
      </p:sp>
      <p:sp>
        <p:nvSpPr>
          <p:cNvPr id="11" name="文本框 10">
            <a:extLst>
              <a:ext uri="{FF2B5EF4-FFF2-40B4-BE49-F238E27FC236}">
                <a16:creationId xmlns:a16="http://schemas.microsoft.com/office/drawing/2014/main" id="{E2A2D3E8-E86A-4CB9-B04E-3408A05AE159}"/>
              </a:ext>
            </a:extLst>
          </p:cNvPr>
          <p:cNvSpPr txBox="1"/>
          <p:nvPr/>
        </p:nvSpPr>
        <p:spPr>
          <a:xfrm>
            <a:off x="6008065" y="5665262"/>
            <a:ext cx="1819199" cy="412934"/>
          </a:xfrm>
          <a:prstGeom prst="rect">
            <a:avLst/>
          </a:prstGeom>
          <a:noFill/>
        </p:spPr>
        <p:txBody>
          <a:bodyPr wrap="square" rtlCol="0">
            <a:spAutoFit/>
          </a:bodyPr>
          <a:lstStyle/>
          <a:p>
            <a:pPr>
              <a:lnSpc>
                <a:spcPct val="125000"/>
              </a:lnSpc>
            </a:pPr>
            <a:r>
              <a:rPr lang="en-US" altLang="zh-CN" dirty="0"/>
              <a:t>TLB / B cell(%)</a:t>
            </a:r>
          </a:p>
        </p:txBody>
      </p:sp>
    </p:spTree>
    <p:extLst>
      <p:ext uri="{BB962C8B-B14F-4D97-AF65-F5344CB8AC3E}">
        <p14:creationId xmlns:p14="http://schemas.microsoft.com/office/powerpoint/2010/main" val="191903126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Light"/>
        <a:ea typeface="等线 Light"/>
        <a:cs typeface=""/>
      </a:majorFont>
      <a:minorFont>
        <a:latin typeface="Calibri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26643</TotalTime>
  <Words>2462</Words>
  <Application>Microsoft Office PowerPoint</Application>
  <PresentationFormat>全屏显示(4:3)</PresentationFormat>
  <Paragraphs>477</Paragraphs>
  <Slides>36</Slides>
  <Notes>35</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36</vt:i4>
      </vt:variant>
    </vt:vector>
  </HeadingPairs>
  <TitlesOfParts>
    <vt:vector size="48" baseType="lpstr">
      <vt:lpstr>-apple-system</vt:lpstr>
      <vt:lpstr>等线</vt:lpstr>
      <vt:lpstr>等线 Light</vt:lpstr>
      <vt:lpstr>黑体</vt:lpstr>
      <vt:lpstr>宋体</vt:lpstr>
      <vt:lpstr>Arial</vt:lpstr>
      <vt:lpstr>Calibri</vt:lpstr>
      <vt:lpstr>Calibri Light</vt:lpstr>
      <vt:lpstr>Wingdings</vt:lpstr>
      <vt:lpstr>Office 主题​​</vt:lpstr>
      <vt:lpstr>自定义设计方案</vt:lpstr>
      <vt:lpstr>1_Office 主题​​</vt:lpstr>
      <vt:lpstr>Systematical integration of public single cell datasets pinpoints TLB(T-liked B cell)</vt:lpstr>
      <vt:lpstr>PowerPoint 演示文稿</vt:lpstr>
      <vt:lpstr>PowerPoint 演示文稿</vt:lpstr>
      <vt:lpstr>PowerPoint 演示文稿</vt:lpstr>
      <vt:lpstr>PowerPoint 演示文稿</vt:lpstr>
      <vt:lpstr>PowerPoint 演示文稿</vt:lpstr>
      <vt:lpstr>Atlas annotation and identify a non-common B cell type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Higher throughput screening framework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dc:creator>
  <cp:lastModifiedBy>rui</cp:lastModifiedBy>
  <cp:revision>981</cp:revision>
  <dcterms:created xsi:type="dcterms:W3CDTF">2020-11-24T06:46:52Z</dcterms:created>
  <dcterms:modified xsi:type="dcterms:W3CDTF">2021-03-23T02:51:48Z</dcterms:modified>
</cp:coreProperties>
</file>